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3" r:id="rId9"/>
    <p:sldId id="266" r:id="rId10"/>
    <p:sldId id="267" r:id="rId11"/>
    <p:sldId id="268" r:id="rId12"/>
    <p:sldId id="269" r:id="rId13"/>
    <p:sldId id="270" r:id="rId14"/>
    <p:sldId id="274" r:id="rId15"/>
  </p:sldIdLst>
  <p:sldSz cx="12192000" cy="6858000"/>
  <p:notesSz cx="6858000" cy="9144000"/>
  <p:defaultTextStyle>
    <a:defPPr>
      <a:defRPr lang="fr-FR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9977590" name="Espace réservé de l'en-tête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050696491" name="Espace réservé de la date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5EF90F7A-EF12-4DE1-B607-908A9FDCBE63}" type="datetimeFigureOut">
              <a:rPr lang="fr-FR"/>
              <a:t>31/03/2026</a:t>
            </a:fld>
            <a:endParaRPr lang="fr-FR"/>
          </a:p>
        </p:txBody>
      </p:sp>
      <p:sp>
        <p:nvSpPr>
          <p:cNvPr id="42378760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fr-FR"/>
          </a:p>
        </p:txBody>
      </p:sp>
      <p:sp>
        <p:nvSpPr>
          <p:cNvPr id="357022200" name="Espace réservé des notes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fr-FR"/>
              <a:t>Cliquez pour 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1199353207" name="Espace réservé du pied de page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69410894" name="Espace réservé du numéro de diapositive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E101EAA3-69CC-46B7-BDE6-D37D9421C273}" type="slidenum">
              <a:rPr lang="fr-FR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75603484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812793822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201031512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C2CDAC1-B9A6-F605-F7B8-5A8B511FAAB6}" type="slidenum">
              <a:rPr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67593359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495603922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786361703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7ACD578F-8076-89CD-E403-D30F4911C541}" type="slidenum">
              <a:rPr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80246535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1459657291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208559040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045413D5-D21B-2396-1AED-C9D665D070EF}" type="slidenum">
              <a:rPr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17260441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694197925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831522220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83175164-9875-ACF1-3092-EE6D31643EF0}" type="slidenum">
              <a:rPr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33580259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1277256074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423845503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0A896F8F-5433-02DF-DBFF-78D979206600}" type="slidenum">
              <a:rPr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02365737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149606768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30792661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19762660-F7F5-3FAF-B9EA-7859454A7000}" type="slidenum">
              <a:rPr/>
              <a:t>14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1452333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13353191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81715273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9D2E4AF5-AEF0-1473-A524-BEC08D56CA08}" type="slidenum">
              <a:rPr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41454316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1433378606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336934392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54F4A420-11FA-4345-191A-0EDE6B47225A}" type="slidenum">
              <a:rPr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05067530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157136577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507343678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93B0A60F-CA07-D2A5-1D89-C48AEBC38536}" type="slidenum">
              <a:rPr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64842740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593560947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87818796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62A7F80-07E0-E2BA-EB86-B55D826E1E2D}" type="slidenum">
              <a:rPr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6545336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1786809821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253928038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09C1A85A-88CD-3BF8-F87F-A49DBC1CF621}" type="slidenum">
              <a:rPr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03863768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492002087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992813210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99A9351F-A4EB-6608-0BDC-6AA50DC80FDC}" type="slidenum">
              <a:rPr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CFECA4-7165-93AB-799E-769CED0F6045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17260441" name="Slide Image Placeholder 1">
            <a:extLst>
              <a:ext uri="{FF2B5EF4-FFF2-40B4-BE49-F238E27FC236}">
                <a16:creationId xmlns:a16="http://schemas.microsoft.com/office/drawing/2014/main" id="{B6E34228-E99D-98BE-7BD1-23CF0E4404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694197925" name="Notes Placeholder 2">
            <a:extLst>
              <a:ext uri="{FF2B5EF4-FFF2-40B4-BE49-F238E27FC236}">
                <a16:creationId xmlns:a16="http://schemas.microsoft.com/office/drawing/2014/main" id="{6C20D373-A2B5-353B-DE61-473C5806957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831522220" name="Slide Number Placeholder 3">
            <a:extLst>
              <a:ext uri="{FF2B5EF4-FFF2-40B4-BE49-F238E27FC236}">
                <a16:creationId xmlns:a16="http://schemas.microsoft.com/office/drawing/2014/main" id="{9BD62436-4317-B526-E50E-83937554C49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83175164-9875-ACF1-3092-EE6D31643EF0}" type="slidenum">
              <a:rPr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32378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69213149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1484030799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921177602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54780A3A-1A5E-5002-D6CA-7E0B93ED4DA3}" type="slidenum">
              <a:rPr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Diapositive de tit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14230809" name="Titr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2121205504" name="Sous-titr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fr-FR"/>
              <a:t>Modifiez le style des sous-titres du masque</a:t>
            </a:r>
            <a:endParaRPr/>
          </a:p>
        </p:txBody>
      </p:sp>
      <p:sp>
        <p:nvSpPr>
          <p:cNvPr id="350010715" name="Espace réservé de la date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6B71E3E-442E-4477-AFF6-BCE306411C0E}" type="datetimeFigureOut">
              <a:rPr lang="fr-FR"/>
              <a:t>31/03/2026</a:t>
            </a:fld>
            <a:endParaRPr lang="fr-FR"/>
          </a:p>
        </p:txBody>
      </p:sp>
      <p:sp>
        <p:nvSpPr>
          <p:cNvPr id="373184734" name="Espace réservé du pied de page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2103214605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8E5E8B8-5944-4B43-BA9B-90DA11137FAB}" type="slidenum">
              <a:rPr lang="fr-FR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Titre et texte vertical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5744650" name="Titr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964266260" name="Espace réservé du texte vertical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fr-FR"/>
              <a:t>Cliquez pour 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606110697" name="Espace réservé de la date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6B71E3E-442E-4477-AFF6-BCE306411C0E}" type="datetimeFigureOut">
              <a:rPr lang="fr-FR"/>
              <a:t>31/03/2026</a:t>
            </a:fld>
            <a:endParaRPr lang="fr-FR"/>
          </a:p>
        </p:txBody>
      </p:sp>
      <p:sp>
        <p:nvSpPr>
          <p:cNvPr id="215406902" name="Espace réservé du pied de page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1952463919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8E5E8B8-5944-4B43-BA9B-90DA11137FAB}" type="slidenum">
              <a:rPr lang="fr-FR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Titre vertical et text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29551571" name="Titre vertical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1509356751" name="Espace réservé du texte vertical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fr-FR"/>
              <a:t>Cliquez pour 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807511113" name="Espace réservé de la date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6B71E3E-442E-4477-AFF6-BCE306411C0E}" type="datetimeFigureOut">
              <a:rPr lang="fr-FR"/>
              <a:t>31/03/2026</a:t>
            </a:fld>
            <a:endParaRPr lang="fr-FR"/>
          </a:p>
        </p:txBody>
      </p:sp>
      <p:sp>
        <p:nvSpPr>
          <p:cNvPr id="1211042046" name="Espace réservé du pied de page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193000006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8E5E8B8-5944-4B43-BA9B-90DA11137FAB}" type="slidenum">
              <a:rPr lang="fr-FR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re et contenu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36545514" name="Titr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1167752346" name="Espace réservé du contenu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fr-FR"/>
              <a:t>Cliquez pour 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2047146766" name="Espace réservé de la date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6B71E3E-442E-4477-AFF6-BCE306411C0E}" type="datetimeFigureOut">
              <a:rPr lang="fr-FR"/>
              <a:t>31/03/2026</a:t>
            </a:fld>
            <a:endParaRPr lang="fr-FR"/>
          </a:p>
        </p:txBody>
      </p:sp>
      <p:sp>
        <p:nvSpPr>
          <p:cNvPr id="1669740376" name="Espace réservé du pied de page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1211878654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8E5E8B8-5944-4B43-BA9B-90DA11137FAB}" type="slidenum">
              <a:rPr lang="fr-FR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Titre de sec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68883128" name="Titr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222133660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fr-FR"/>
              <a:t>Cliquez pour modifier les styles du texte du masque</a:t>
            </a:r>
            <a:endParaRPr/>
          </a:p>
        </p:txBody>
      </p:sp>
      <p:sp>
        <p:nvSpPr>
          <p:cNvPr id="1685982025" name="Espace réservé de la date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6B71E3E-442E-4477-AFF6-BCE306411C0E}" type="datetimeFigureOut">
              <a:rPr lang="fr-FR"/>
              <a:t>31/03/2026</a:t>
            </a:fld>
            <a:endParaRPr lang="fr-FR"/>
          </a:p>
        </p:txBody>
      </p:sp>
      <p:sp>
        <p:nvSpPr>
          <p:cNvPr id="368940942" name="Espace réservé du pied de page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1751209014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8E5E8B8-5944-4B43-BA9B-90DA11137FAB}" type="slidenum">
              <a:rPr lang="fr-FR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Deux contenu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90495806" name="Titr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769816098" name="Espace réservé du contenu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fr-FR"/>
              <a:t>Cliquez pour 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1358604054" name="Espace réservé du contenu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fr-FR"/>
              <a:t>Cliquez pour 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454547960" name="Espace réservé de la date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6B71E3E-442E-4477-AFF6-BCE306411C0E}" type="datetimeFigureOut">
              <a:rPr lang="fr-FR"/>
              <a:t>31/03/2026</a:t>
            </a:fld>
            <a:endParaRPr lang="fr-FR"/>
          </a:p>
        </p:txBody>
      </p:sp>
      <p:sp>
        <p:nvSpPr>
          <p:cNvPr id="1139565737" name="Espace réservé du pied de page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86257090" name="Espace réservé du numéro de diapositive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8E5E8B8-5944-4B43-BA9B-90DA11137FAB}" type="slidenum">
              <a:rPr lang="fr-FR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Compara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16233736" name="Titr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124377456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fr-FR"/>
              <a:t>Cliquez pour modifier les styles du texte du masque</a:t>
            </a:r>
            <a:endParaRPr/>
          </a:p>
        </p:txBody>
      </p:sp>
      <p:sp>
        <p:nvSpPr>
          <p:cNvPr id="217874466" name="Espace réservé du contenu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fr-FR"/>
              <a:t>Cliquez pour 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249086265" name="Espace réservé du texte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fr-FR"/>
              <a:t>Cliquez pour modifier les styles du texte du masque</a:t>
            </a:r>
            <a:endParaRPr/>
          </a:p>
        </p:txBody>
      </p:sp>
      <p:sp>
        <p:nvSpPr>
          <p:cNvPr id="2145219783" name="Espace réservé du contenu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fr-FR"/>
              <a:t>Cliquez pour 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11068340" name="Espace réservé de la date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6B71E3E-442E-4477-AFF6-BCE306411C0E}" type="datetimeFigureOut">
              <a:rPr lang="fr-FR"/>
              <a:t>31/03/2026</a:t>
            </a:fld>
            <a:endParaRPr lang="fr-FR"/>
          </a:p>
        </p:txBody>
      </p:sp>
      <p:sp>
        <p:nvSpPr>
          <p:cNvPr id="1018071400" name="Espace réservé du pied de page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1925449844" name="Espace réservé du numéro de diapositive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8E5E8B8-5944-4B43-BA9B-90DA11137FAB}" type="slidenum">
              <a:rPr lang="fr-FR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Titre seul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32280818" name="Titr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1854404367" name="Espace réservé de la date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6B71E3E-442E-4477-AFF6-BCE306411C0E}" type="datetimeFigureOut">
              <a:rPr lang="fr-FR"/>
              <a:t>31/03/2026</a:t>
            </a:fld>
            <a:endParaRPr lang="fr-FR"/>
          </a:p>
        </p:txBody>
      </p:sp>
      <p:sp>
        <p:nvSpPr>
          <p:cNvPr id="868970670" name="Espace réservé du pied de page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1834585167" name="Espace réservé du numéro de diapositive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8E5E8B8-5944-4B43-BA9B-90DA11137FAB}" type="slidenum">
              <a:rPr lang="fr-FR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V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2317594" name="Espace réservé de la date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6B71E3E-442E-4477-AFF6-BCE306411C0E}" type="datetimeFigureOut">
              <a:rPr lang="fr-FR"/>
              <a:t>31/03/2026</a:t>
            </a:fld>
            <a:endParaRPr lang="fr-FR"/>
          </a:p>
        </p:txBody>
      </p:sp>
      <p:sp>
        <p:nvSpPr>
          <p:cNvPr id="1356336190" name="Espace réservé du pied de page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223220809" name="Espace réservé du numéro de diapositive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8E5E8B8-5944-4B43-BA9B-90DA11137FAB}" type="slidenum">
              <a:rPr lang="fr-FR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Contenu avec légen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02260508" name="Titr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1724902224" name="Espace réservé du contenu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fr-FR"/>
              <a:t>Cliquez pour 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1626976111" name="Espace réservé du texte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fr-FR"/>
              <a:t>Cliquez pour modifier les styles du texte du masque</a:t>
            </a:r>
            <a:endParaRPr/>
          </a:p>
        </p:txBody>
      </p:sp>
      <p:sp>
        <p:nvSpPr>
          <p:cNvPr id="603995832" name="Espace réservé de la date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6B71E3E-442E-4477-AFF6-BCE306411C0E}" type="datetimeFigureOut">
              <a:rPr lang="fr-FR"/>
              <a:t>31/03/2026</a:t>
            </a:fld>
            <a:endParaRPr lang="fr-FR"/>
          </a:p>
        </p:txBody>
      </p:sp>
      <p:sp>
        <p:nvSpPr>
          <p:cNvPr id="412788429" name="Espace réservé du pied de page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2019922558" name="Espace réservé du numéro de diapositive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8E5E8B8-5944-4B43-BA9B-90DA11137FAB}" type="slidenum">
              <a:rPr lang="fr-FR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Image avec légen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7145437" name="Titr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700686780" name="Espace réservé pour une image 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fr-FR"/>
          </a:p>
        </p:txBody>
      </p:sp>
      <p:sp>
        <p:nvSpPr>
          <p:cNvPr id="350077541" name="Espace réservé du texte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fr-FR"/>
              <a:t>Cliquez pour modifier les styles du texte du masque</a:t>
            </a:r>
            <a:endParaRPr/>
          </a:p>
        </p:txBody>
      </p:sp>
      <p:sp>
        <p:nvSpPr>
          <p:cNvPr id="1389273442" name="Espace réservé de la date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6B71E3E-442E-4477-AFF6-BCE306411C0E}" type="datetimeFigureOut">
              <a:rPr lang="fr-FR"/>
              <a:t>31/03/2026</a:t>
            </a:fld>
            <a:endParaRPr lang="fr-FR"/>
          </a:p>
        </p:txBody>
      </p:sp>
      <p:sp>
        <p:nvSpPr>
          <p:cNvPr id="1797425792" name="Espace réservé du pied de page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190742123" name="Espace réservé du numéro de diapositive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8E5E8B8-5944-4B43-BA9B-90DA11137FAB}" type="slidenum">
              <a:rPr lang="fr-FR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sv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351326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31963846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fr-FR"/>
              <a:t>Cliquez pour 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1527886884" name="Espace réservé de la date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6B71E3E-442E-4477-AFF6-BCE306411C0E}" type="datetimeFigureOut">
              <a:rPr lang="fr-FR"/>
              <a:t>31/03/2026</a:t>
            </a:fld>
            <a:endParaRPr lang="fr-FR"/>
          </a:p>
        </p:txBody>
      </p:sp>
      <p:sp>
        <p:nvSpPr>
          <p:cNvPr id="468932407" name="Espace réservé du pied de page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39918980" name="Espace réservé du numéro de diapositive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8E5E8B8-5944-4B43-BA9B-90DA11137FAB}" type="slidenum">
              <a:rPr lang="fr-FR"/>
              <a:t>‹N°›</a:t>
            </a:fld>
            <a:endParaRPr lang="fr-FR"/>
          </a:p>
        </p:txBody>
      </p:sp>
      <p:pic>
        <p:nvPicPr>
          <p:cNvPr id="600155253" name="Graphique 12"/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/>
        </p:blipFill>
        <p:spPr bwMode="auto">
          <a:xfrm>
            <a:off x="10614421" y="5985514"/>
            <a:ext cx="1478757" cy="682503"/>
          </a:xfrm>
          <a:prstGeom prst="rect">
            <a:avLst/>
          </a:prstGeom>
        </p:spPr>
      </p:pic>
      <p:pic>
        <p:nvPicPr>
          <p:cNvPr id="1223391231" name="Graphique 16"/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/>
        </p:blipFill>
        <p:spPr bwMode="auto">
          <a:xfrm>
            <a:off x="0" y="5695803"/>
            <a:ext cx="12192000" cy="116219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999832747" name="Image 20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7795459" name="ZoneTexte 11"/>
          <p:cNvSpPr txBox="1"/>
          <p:nvPr/>
        </p:nvSpPr>
        <p:spPr bwMode="auto">
          <a:xfrm>
            <a:off x="1874755" y="544674"/>
            <a:ext cx="868527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fr-FR" sz="3600" b="0" i="0" u="none" strike="noStrike" cap="none" spc="0" dirty="0">
                <a:solidFill>
                  <a:srgbClr val="7030A0"/>
                </a:solidFill>
                <a:latin typeface="Poppins SemiBold"/>
                <a:ea typeface="Poppins SemiBold"/>
                <a:cs typeface="Poppins SemiBold"/>
              </a:rPr>
              <a:t>Expérimentation </a:t>
            </a:r>
            <a:r>
              <a:rPr lang="fr-FR" sz="3600" b="0" i="0" u="none" strike="noStrike" cap="none" spc="0" dirty="0" err="1">
                <a:solidFill>
                  <a:srgbClr val="7030A0"/>
                </a:solidFill>
                <a:latin typeface="Poppins SemiBold"/>
                <a:ea typeface="Poppins SemiBold"/>
                <a:cs typeface="Poppins SemiBold"/>
              </a:rPr>
              <a:t>Glaaster</a:t>
            </a:r>
            <a:r>
              <a:rPr lang="fr-FR" sz="3600" b="0" i="0" u="none" strike="noStrike" cap="none" spc="0" dirty="0">
                <a:solidFill>
                  <a:srgbClr val="7030A0"/>
                </a:solidFill>
                <a:latin typeface="Poppins SemiBold"/>
                <a:ea typeface="Poppins SemiBold"/>
                <a:cs typeface="Poppins SemiBold"/>
              </a:rPr>
              <a:t> à l’université : </a:t>
            </a:r>
          </a:p>
          <a:p>
            <a:pPr algn="ctr">
              <a:defRPr/>
            </a:pPr>
            <a:br>
              <a:rPr lang="fr-FR" sz="2200" b="0" i="0" u="none" strike="noStrike" cap="none" spc="0" dirty="0">
                <a:solidFill>
                  <a:srgbClr val="7030A0"/>
                </a:solidFill>
                <a:latin typeface="Poppins SemiBold"/>
                <a:ea typeface="Poppins SemiBold"/>
                <a:cs typeface="Poppins SemiBold"/>
              </a:rPr>
            </a:br>
            <a:endParaRPr sz="2200" b="0" i="0" u="none" strike="noStrike" cap="none" spc="0" dirty="0">
              <a:solidFill>
                <a:srgbClr val="7030A0"/>
              </a:solidFill>
              <a:latin typeface="Poppins SemiBold"/>
              <a:cs typeface="Poppins SemiBold"/>
            </a:endParaRPr>
          </a:p>
        </p:txBody>
      </p:sp>
      <p:sp>
        <p:nvSpPr>
          <p:cNvPr id="783186740" name="TextBox 4"/>
          <p:cNvSpPr txBox="1"/>
          <p:nvPr/>
        </p:nvSpPr>
        <p:spPr bwMode="auto">
          <a:xfrm>
            <a:off x="3094352" y="3913070"/>
            <a:ext cx="6246084" cy="823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400" b="1" i="0" u="none" strike="noStrike" cap="none" spc="0" dirty="0">
                <a:solidFill>
                  <a:srgbClr val="4A1C73"/>
                </a:solidFill>
                <a:latin typeface="Poppins Medium"/>
                <a:ea typeface="Poppins Medium"/>
                <a:cs typeface="Poppins Medium"/>
              </a:rPr>
              <a:t>Antoine </a:t>
            </a:r>
            <a:r>
              <a:rPr lang="fr-FR" sz="2400" b="1" i="0" u="none" strike="noStrike" cap="none" spc="0" dirty="0" err="1">
                <a:solidFill>
                  <a:srgbClr val="4A1C73"/>
                </a:solidFill>
                <a:latin typeface="Poppins Medium"/>
                <a:ea typeface="Poppins Medium"/>
                <a:cs typeface="Poppins Medium"/>
              </a:rPr>
              <a:t>Auzimour</a:t>
            </a:r>
            <a:r>
              <a:rPr lang="fr-FR" sz="2400" b="1" i="0" u="none" strike="noStrike" cap="none" spc="0" dirty="0">
                <a:solidFill>
                  <a:srgbClr val="4A1C73"/>
                </a:solidFill>
                <a:latin typeface="Poppins Medium"/>
                <a:ea typeface="Poppins Medium"/>
                <a:cs typeface="Poppins Medium"/>
              </a:rPr>
              <a:t> - co-fondateur </a:t>
            </a:r>
            <a:r>
              <a:rPr lang="fr-FR" sz="2400" b="1" i="0" u="none" strike="noStrike" cap="none" spc="0" dirty="0" err="1">
                <a:solidFill>
                  <a:srgbClr val="4A1C73"/>
                </a:solidFill>
                <a:latin typeface="Poppins Medium"/>
                <a:ea typeface="Poppins Medium"/>
                <a:cs typeface="Poppins Medium"/>
              </a:rPr>
              <a:t>Glaaster</a:t>
            </a:r>
            <a:endParaRPr lang="fr-FR" sz="2400" b="1" i="0" u="none" strike="noStrike" cap="none" spc="0" dirty="0">
              <a:solidFill>
                <a:srgbClr val="4A1C73"/>
              </a:solidFill>
              <a:latin typeface="Poppins Medium"/>
              <a:cs typeface="Poppins Medium"/>
            </a:endParaRPr>
          </a:p>
          <a:p>
            <a:pPr algn="ctr">
              <a:defRPr sz="2000" b="1">
                <a:solidFill>
                  <a:srgbClr val="4A1C73"/>
                </a:solidFill>
              </a:defRPr>
            </a:pPr>
            <a:r>
              <a:rPr lang="fr-FR" sz="2400" b="1" i="0" u="none" strike="noStrike" cap="none" spc="0" dirty="0">
                <a:solidFill>
                  <a:srgbClr val="4A1C73"/>
                </a:solidFill>
                <a:latin typeface="Poppins Medium"/>
                <a:ea typeface="Poppins Medium"/>
                <a:cs typeface="Poppins Medium"/>
              </a:rPr>
              <a:t>Manon Deniel - projet </a:t>
            </a:r>
            <a:r>
              <a:rPr lang="fr-FR" sz="2400" b="1" i="0" u="none" strike="noStrike" cap="none" spc="0" dirty="0" err="1">
                <a:solidFill>
                  <a:srgbClr val="4A1C73"/>
                </a:solidFill>
                <a:latin typeface="Poppins Medium"/>
                <a:ea typeface="Poppins Medium"/>
                <a:cs typeface="Poppins Medium"/>
              </a:rPr>
              <a:t>TousEGO</a:t>
            </a:r>
            <a:r>
              <a:rPr lang="fr-FR" sz="2400" b="1" i="0" u="none" strike="noStrike" cap="none" spc="0" dirty="0">
                <a:solidFill>
                  <a:srgbClr val="4A1C73"/>
                </a:solidFill>
                <a:latin typeface="Poppins Medium"/>
                <a:ea typeface="Poppins Medium"/>
                <a:cs typeface="Poppins Medium"/>
              </a:rPr>
              <a:t> - UBO</a:t>
            </a:r>
            <a:endParaRPr sz="2400" dirty="0">
              <a:latin typeface="Poppins Medium"/>
              <a:cs typeface="Poppins Medium"/>
            </a:endParaRPr>
          </a:p>
        </p:txBody>
      </p:sp>
      <p:sp>
        <p:nvSpPr>
          <p:cNvPr id="1367591076" name="ZoneTexte 15"/>
          <p:cNvSpPr txBox="1"/>
          <p:nvPr/>
        </p:nvSpPr>
        <p:spPr bwMode="auto">
          <a:xfrm>
            <a:off x="3006754" y="5039689"/>
            <a:ext cx="6178490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>
                <a:solidFill>
                  <a:srgbClr val="4A1C73"/>
                </a:solidFill>
              </a:defRPr>
            </a:pPr>
            <a:r>
              <a:rPr lang="fr-FR" sz="1700" dirty="0" err="1">
                <a:latin typeface="Poppins Medium"/>
                <a:cs typeface="Poppins Medium"/>
              </a:rPr>
              <a:t>MiniMoot</a:t>
            </a:r>
            <a:r>
              <a:rPr lang="fr-FR" sz="1700" dirty="0">
                <a:latin typeface="Poppins Medium"/>
                <a:cs typeface="Poppins Medium"/>
              </a:rPr>
              <a:t> - Brest 2026</a:t>
            </a:r>
            <a:endParaRPr dirty="0"/>
          </a:p>
        </p:txBody>
      </p:sp>
      <p:pic>
        <p:nvPicPr>
          <p:cNvPr id="1486486897" name="Graphique 19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 bwMode="auto">
          <a:xfrm>
            <a:off x="4391024" y="2042534"/>
            <a:ext cx="3409950" cy="57150"/>
          </a:xfrm>
          <a:prstGeom prst="rect">
            <a:avLst/>
          </a:prstGeom>
        </p:spPr>
      </p:pic>
      <p:pic>
        <p:nvPicPr>
          <p:cNvPr id="726373948" name="Graphique 21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4732049" y="3429000"/>
            <a:ext cx="2727901" cy="4571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92C5076-1A53-26DA-4070-9E52A9DF3444}"/>
              </a:ext>
            </a:extLst>
          </p:cNvPr>
          <p:cNvSpPr txBox="1"/>
          <p:nvPr/>
        </p:nvSpPr>
        <p:spPr>
          <a:xfrm>
            <a:off x="1246939" y="2099684"/>
            <a:ext cx="969812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800" b="0" i="0" u="none" strike="noStrike" cap="none" spc="0" dirty="0">
                <a:solidFill>
                  <a:srgbClr val="7030A0"/>
                </a:solidFill>
                <a:latin typeface="Poppins SemiBold"/>
                <a:ea typeface="Poppins SemiBold"/>
                <a:cs typeface="Poppins SemiBold"/>
              </a:rPr>
              <a:t>"Un dispositif inclusif d’aide à la lecture des supports pédagogiques, intégré à Moodle, et évalué en situation réelle"</a:t>
            </a:r>
            <a:endParaRPr lang="fr-FR" sz="2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70590404" name="TextBox 3"/>
          <p:cNvSpPr txBox="1"/>
          <p:nvPr/>
        </p:nvSpPr>
        <p:spPr bwMode="auto">
          <a:xfrm>
            <a:off x="2332235" y="989350"/>
            <a:ext cx="7157729" cy="6771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800" b="1">
                <a:solidFill>
                  <a:srgbClr val="7030A0"/>
                </a:solidFill>
                <a:latin typeface="Poppins"/>
              </a:defRPr>
            </a:pPr>
            <a:r>
              <a:rPr lang="fr-FR">
                <a:latin typeface="Poppins SemiBold"/>
                <a:cs typeface="Poppins SemiBold"/>
              </a:rPr>
              <a:t>Une démarche participative</a:t>
            </a:r>
            <a:endParaRPr/>
          </a:p>
        </p:txBody>
      </p:sp>
      <p:sp>
        <p:nvSpPr>
          <p:cNvPr id="1518970208" name="Rounded Rectangle 4"/>
          <p:cNvSpPr/>
          <p:nvPr/>
        </p:nvSpPr>
        <p:spPr bwMode="auto">
          <a:xfrm>
            <a:off x="2658003" y="2011680"/>
            <a:ext cx="3474720" cy="3200400"/>
          </a:xfrm>
          <a:prstGeom prst="roundRect">
            <a:avLst>
              <a:gd name="adj" fmla="val 16667"/>
            </a:avLst>
          </a:prstGeom>
          <a:solidFill>
            <a:srgbClr val="E6DC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90000" rIns="90000" rtlCol="0" anchor="ctr" anchorCtr="1">
            <a:noAutofit/>
          </a:bodyPr>
          <a:lstStyle/>
          <a:p>
            <a:pPr lvl="1">
              <a:lnSpc>
                <a:spcPct val="200000"/>
              </a:lnSpc>
              <a:defRPr sz="1800">
                <a:solidFill>
                  <a:srgbClr val="4A1C73"/>
                </a:solidFill>
                <a:latin typeface="Poppins"/>
              </a:defRPr>
            </a:pPr>
            <a:r>
              <a:rPr lang="fr-FR" b="1" i="0">
                <a:solidFill>
                  <a:srgbClr val="000000"/>
                </a:solidFill>
                <a:latin typeface="Open Sans"/>
              </a:rPr>
              <a:t>Inclusion de toutes les parties prenantes </a:t>
            </a:r>
            <a:r>
              <a:rPr lang="fr-FR" b="0" i="0">
                <a:solidFill>
                  <a:srgbClr val="000000"/>
                </a:solidFill>
                <a:latin typeface="Open Sans"/>
              </a:rPr>
              <a:t>dans le processus de construction et de suivi de l’expérimentation</a:t>
            </a:r>
            <a:endParaRPr/>
          </a:p>
        </p:txBody>
      </p:sp>
      <p:sp>
        <p:nvSpPr>
          <p:cNvPr id="1052927505" name="Rounded Rectangle 5"/>
          <p:cNvSpPr/>
          <p:nvPr/>
        </p:nvSpPr>
        <p:spPr bwMode="auto">
          <a:xfrm>
            <a:off x="6172714" y="2011680"/>
            <a:ext cx="4281926" cy="32004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marL="742950" lvl="1" indent="-285750">
              <a:lnSpc>
                <a:spcPct val="200000"/>
              </a:lnSpc>
              <a:buFont typeface="Arial"/>
              <a:buChar char="•"/>
              <a:defRPr sz="1800">
                <a:solidFill>
                  <a:srgbClr val="4A1C73"/>
                </a:solidFill>
                <a:latin typeface="Poppins"/>
              </a:defRPr>
            </a:pPr>
            <a:r>
              <a:rPr lang="fr-FR" b="0" i="0">
                <a:solidFill>
                  <a:srgbClr val="000000"/>
                </a:solidFill>
                <a:latin typeface="Open Sans"/>
              </a:rPr>
              <a:t>2 atelier collaboratifs</a:t>
            </a:r>
            <a:endParaRPr/>
          </a:p>
          <a:p>
            <a:pPr marL="742950" lvl="1" indent="-285750">
              <a:lnSpc>
                <a:spcPct val="200000"/>
              </a:lnSpc>
              <a:buFont typeface="Arial"/>
              <a:buChar char="•"/>
              <a:defRPr sz="1800">
                <a:solidFill>
                  <a:srgbClr val="4A1C73"/>
                </a:solidFill>
                <a:latin typeface="Poppins"/>
              </a:defRPr>
            </a:pPr>
            <a:r>
              <a:rPr lang="fr-FR">
                <a:solidFill>
                  <a:srgbClr val="000000"/>
                </a:solidFill>
                <a:latin typeface="Open Sans"/>
              </a:rPr>
              <a:t>2 sondages utilisateurs</a:t>
            </a:r>
            <a:endParaRPr/>
          </a:p>
          <a:p>
            <a:pPr marL="742950" lvl="1" indent="-285750">
              <a:lnSpc>
                <a:spcPct val="200000"/>
              </a:lnSpc>
              <a:buFont typeface="Arial"/>
              <a:buChar char="•"/>
              <a:defRPr sz="1800">
                <a:solidFill>
                  <a:srgbClr val="4A1C73"/>
                </a:solidFill>
                <a:latin typeface="Poppins"/>
              </a:defRPr>
            </a:pPr>
            <a:r>
              <a:rPr lang="fr-FR">
                <a:solidFill>
                  <a:srgbClr val="000000"/>
                </a:solidFill>
                <a:latin typeface="Open Sans"/>
              </a:rPr>
              <a:t>Des rencontres individuelles</a:t>
            </a:r>
            <a:endParaRPr lang="fr-FR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76328989" name="Rectangle : coins arrondis 3"/>
          <p:cNvSpPr/>
          <p:nvPr/>
        </p:nvSpPr>
        <p:spPr bwMode="auto">
          <a:xfrm>
            <a:off x="1150961" y="1984303"/>
            <a:ext cx="9890078" cy="1341790"/>
          </a:xfrm>
          <a:prstGeom prst="roundRect">
            <a:avLst>
              <a:gd name="adj" fmla="val 16667"/>
            </a:avLst>
          </a:prstGeom>
          <a:solidFill>
            <a:srgbClr val="7030A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509865263" name="TextBox 3"/>
          <p:cNvSpPr txBox="1"/>
          <p:nvPr/>
        </p:nvSpPr>
        <p:spPr bwMode="auto">
          <a:xfrm>
            <a:off x="806128" y="525326"/>
            <a:ext cx="10549683" cy="126188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800" b="1">
                <a:solidFill>
                  <a:srgbClr val="7030A0"/>
                </a:solidFill>
                <a:latin typeface="Poppins"/>
              </a:defRPr>
            </a:pPr>
            <a:r>
              <a:rPr lang="fr-FR">
                <a:latin typeface="Poppins SemiBold"/>
                <a:cs typeface="Poppins SemiBold"/>
              </a:rPr>
              <a:t>Stratégie de communication </a:t>
            </a:r>
            <a:endParaRPr/>
          </a:p>
          <a:p>
            <a:pPr>
              <a:defRPr sz="3800" b="1">
                <a:solidFill>
                  <a:srgbClr val="7030A0"/>
                </a:solidFill>
                <a:latin typeface="Poppins"/>
              </a:defRPr>
            </a:pPr>
            <a:r>
              <a:rPr lang="fr-FR">
                <a:latin typeface="Poppins SemiBold"/>
                <a:cs typeface="Poppins SemiBold"/>
              </a:rPr>
              <a:t>					et d’accompagnement</a:t>
            </a:r>
            <a:endParaRPr/>
          </a:p>
        </p:txBody>
      </p:sp>
      <p:sp>
        <p:nvSpPr>
          <p:cNvPr id="1060390581" name="TextBox 4"/>
          <p:cNvSpPr txBox="1"/>
          <p:nvPr/>
        </p:nvSpPr>
        <p:spPr bwMode="auto">
          <a:xfrm>
            <a:off x="1150961" y="2445968"/>
            <a:ext cx="843340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/>
              <a:defRPr sz="2200">
                <a:solidFill>
                  <a:srgbClr val="4A1C73"/>
                </a:solidFill>
                <a:latin typeface="Poppins"/>
              </a:defRPr>
            </a:pPr>
            <a:r>
              <a:rPr lang="fr-FR" b="0" i="0">
                <a:solidFill>
                  <a:srgbClr val="000000"/>
                </a:solidFill>
                <a:latin typeface="Open Sans"/>
              </a:rPr>
              <a:t>Diffuser l’information à une large communauté</a:t>
            </a:r>
            <a:endParaRPr/>
          </a:p>
          <a:p>
            <a:pPr marL="457200" indent="-457200">
              <a:buFont typeface="+mj-lt"/>
              <a:buAutoNum type="arabicPeriod"/>
              <a:defRPr sz="2200">
                <a:solidFill>
                  <a:srgbClr val="4A1C73"/>
                </a:solidFill>
                <a:latin typeface="Poppins"/>
              </a:defRPr>
            </a:pPr>
            <a:r>
              <a:rPr lang="fr-FR">
                <a:solidFill>
                  <a:srgbClr val="000000"/>
                </a:solidFill>
                <a:latin typeface="Open Sans"/>
              </a:rPr>
              <a:t>Faciliter le plus possible la prise en main de ce nouvel outil</a:t>
            </a:r>
            <a:endParaRPr/>
          </a:p>
        </p:txBody>
      </p:sp>
      <p:sp>
        <p:nvSpPr>
          <p:cNvPr id="1490715984" name="ZoneTexte 1"/>
          <p:cNvSpPr txBox="1"/>
          <p:nvPr/>
        </p:nvSpPr>
        <p:spPr bwMode="auto">
          <a:xfrm>
            <a:off x="1150961" y="1984303"/>
            <a:ext cx="17055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2200">
                <a:latin typeface="Poppins SemiBold"/>
                <a:cs typeface="Poppins SemiBold"/>
              </a:rPr>
              <a:t>Objectifs</a:t>
            </a:r>
            <a:r>
              <a:rPr lang="fr-FR" sz="2400">
                <a:latin typeface="Poppins SemiBold"/>
                <a:cs typeface="Poppins SemiBold"/>
              </a:rPr>
              <a:t> </a:t>
            </a:r>
            <a:endParaRPr/>
          </a:p>
        </p:txBody>
      </p:sp>
      <p:sp>
        <p:nvSpPr>
          <p:cNvPr id="737206580" name="TextBox 4"/>
          <p:cNvSpPr txBox="1"/>
          <p:nvPr/>
        </p:nvSpPr>
        <p:spPr bwMode="auto">
          <a:xfrm>
            <a:off x="1599954" y="3531907"/>
            <a:ext cx="8962030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/>
              <a:buChar char="ü"/>
              <a:defRPr sz="2200">
                <a:solidFill>
                  <a:srgbClr val="4A1C73"/>
                </a:solidFill>
                <a:latin typeface="Poppins"/>
              </a:defRPr>
            </a:pPr>
            <a:r>
              <a:rPr lang="fr-FR" b="0" i="0">
                <a:solidFill>
                  <a:srgbClr val="000000"/>
                </a:solidFill>
                <a:latin typeface="Open Sans"/>
              </a:rPr>
              <a:t>Multiplier les canaux de communication (mail, réseaux sociaux, écrans, instances des composantes, newsletter, communication ciblée …)</a:t>
            </a:r>
            <a:endParaRPr/>
          </a:p>
          <a:p>
            <a:pPr marL="342900" indent="-342900">
              <a:buFont typeface="Wingdings"/>
              <a:buChar char="ü"/>
              <a:defRPr sz="2200">
                <a:solidFill>
                  <a:srgbClr val="4A1C73"/>
                </a:solidFill>
                <a:latin typeface="Poppins"/>
              </a:defRPr>
            </a:pPr>
            <a:r>
              <a:rPr lang="fr-FR">
                <a:solidFill>
                  <a:srgbClr val="000000"/>
                </a:solidFill>
                <a:latin typeface="Open Sans"/>
              </a:rPr>
              <a:t>Guide utilisateur et FAQ</a:t>
            </a:r>
            <a:endParaRPr/>
          </a:p>
          <a:p>
            <a:pPr marL="342900" indent="-342900">
              <a:buFont typeface="Wingdings"/>
              <a:buChar char="ü"/>
              <a:defRPr sz="2200">
                <a:solidFill>
                  <a:srgbClr val="4A1C73"/>
                </a:solidFill>
                <a:latin typeface="Poppins"/>
              </a:defRPr>
            </a:pPr>
            <a:r>
              <a:rPr lang="fr-FR" b="0" i="0">
                <a:solidFill>
                  <a:srgbClr val="000000"/>
                </a:solidFill>
                <a:latin typeface="Open Sans"/>
              </a:rPr>
              <a:t>Webinaire</a:t>
            </a:r>
            <a:endParaRPr lang="fr-FR">
              <a:solidFill>
                <a:srgbClr val="000000"/>
              </a:solidFill>
              <a:latin typeface="Open Sans"/>
            </a:endParaRPr>
          </a:p>
          <a:p>
            <a:pPr marL="342900" indent="-342900">
              <a:buFont typeface="Wingdings"/>
              <a:buChar char="ü"/>
              <a:defRPr sz="2200">
                <a:solidFill>
                  <a:srgbClr val="4A1C73"/>
                </a:solidFill>
                <a:latin typeface="Poppins"/>
              </a:defRPr>
            </a:pPr>
            <a:r>
              <a:rPr lang="fr-FR">
                <a:solidFill>
                  <a:srgbClr val="000000"/>
                </a:solidFill>
                <a:latin typeface="Open Sans"/>
              </a:rPr>
              <a:t>Stand dans les composantes</a:t>
            </a:r>
            <a:endParaRPr lang="fr-FR" b="0" i="0">
              <a:solidFill>
                <a:srgbClr val="000000"/>
              </a:solidFill>
              <a:latin typeface="Open Sans"/>
            </a:endParaRPr>
          </a:p>
          <a:p>
            <a:pPr marL="342900" indent="-342900">
              <a:buFont typeface="Arial"/>
              <a:buChar char="•"/>
              <a:defRPr sz="2200">
                <a:solidFill>
                  <a:srgbClr val="4A1C73"/>
                </a:solidFill>
                <a:latin typeface="Poppins"/>
              </a:defRPr>
            </a:pPr>
            <a:endParaRPr lang="fr-FR" b="0" i="0">
              <a:solidFill>
                <a:srgbClr val="000000"/>
              </a:solidFill>
              <a:latin typeface="Open Sans"/>
            </a:endParaRPr>
          </a:p>
          <a:p>
            <a:pPr marL="342900" indent="-342900">
              <a:buFont typeface="Arial"/>
              <a:buChar char="•"/>
              <a:defRPr sz="2200">
                <a:solidFill>
                  <a:srgbClr val="4A1C73"/>
                </a:solidFill>
                <a:latin typeface="Poppins"/>
              </a:defRPr>
            </a:pP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69116630" name="TextBox 3"/>
          <p:cNvSpPr txBox="1"/>
          <p:nvPr/>
        </p:nvSpPr>
        <p:spPr bwMode="auto">
          <a:xfrm>
            <a:off x="1150961" y="537754"/>
            <a:ext cx="1827744" cy="6771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800" b="1">
                <a:solidFill>
                  <a:srgbClr val="7030A0"/>
                </a:solidFill>
                <a:latin typeface="Poppins"/>
              </a:defRPr>
            </a:pPr>
            <a:r>
              <a:rPr lang="fr-FR">
                <a:latin typeface="Poppins SemiBold"/>
                <a:cs typeface="Poppins SemiBold"/>
              </a:rPr>
              <a:t>Jalons</a:t>
            </a:r>
            <a:endParaRPr/>
          </a:p>
        </p:txBody>
      </p:sp>
      <p:sp>
        <p:nvSpPr>
          <p:cNvPr id="558077364" name="TextBox 4"/>
          <p:cNvSpPr txBox="1"/>
          <p:nvPr/>
        </p:nvSpPr>
        <p:spPr bwMode="auto">
          <a:xfrm>
            <a:off x="1150961" y="1484744"/>
            <a:ext cx="11041039" cy="41056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50000"/>
              </a:lnSpc>
              <a:buFont typeface="Arial"/>
              <a:buChar char="•"/>
              <a:defRPr sz="2200">
                <a:solidFill>
                  <a:srgbClr val="4A1C73"/>
                </a:solidFill>
                <a:latin typeface="Poppins"/>
              </a:defRPr>
            </a:pPr>
            <a:r>
              <a:rPr lang="fr-FR" b="1" i="0">
                <a:solidFill>
                  <a:srgbClr val="000000"/>
                </a:solidFill>
                <a:latin typeface="Poppins"/>
                <a:cs typeface="Poppins"/>
              </a:rPr>
              <a:t>Septembre</a:t>
            </a:r>
            <a:r>
              <a:rPr lang="fr-FR" b="0" i="0">
                <a:solidFill>
                  <a:srgbClr val="000000"/>
                </a:solidFill>
                <a:latin typeface="Open Sans"/>
              </a:rPr>
              <a:t> : Mise en place sur la plateforme Moodle de Lettres et premiers retours utilisateurs</a:t>
            </a:r>
            <a:endParaRPr/>
          </a:p>
          <a:p>
            <a:pPr marL="342900" indent="-342900">
              <a:lnSpc>
                <a:spcPct val="150000"/>
              </a:lnSpc>
              <a:buFont typeface="Arial"/>
              <a:buChar char="•"/>
              <a:defRPr sz="2200">
                <a:solidFill>
                  <a:srgbClr val="4A1C73"/>
                </a:solidFill>
                <a:latin typeface="Poppins"/>
              </a:defRPr>
            </a:pPr>
            <a:r>
              <a:rPr lang="fr-FR" b="1" i="0">
                <a:solidFill>
                  <a:srgbClr val="000000"/>
                </a:solidFill>
                <a:latin typeface="Poppins"/>
                <a:cs typeface="Poppins"/>
              </a:rPr>
              <a:t>Novembre</a:t>
            </a:r>
            <a:r>
              <a:rPr lang="fr-FR" b="0" i="0">
                <a:solidFill>
                  <a:srgbClr val="000000"/>
                </a:solidFill>
                <a:latin typeface="Open Sans"/>
              </a:rPr>
              <a:t> : Sondages et groupe de travail</a:t>
            </a:r>
            <a:endParaRPr/>
          </a:p>
          <a:p>
            <a:pPr marL="342900" indent="-342900">
              <a:lnSpc>
                <a:spcPct val="150000"/>
              </a:lnSpc>
              <a:buFont typeface="Arial"/>
              <a:buChar char="•"/>
              <a:defRPr sz="2200">
                <a:solidFill>
                  <a:srgbClr val="4A1C73"/>
                </a:solidFill>
                <a:latin typeface="Poppins"/>
              </a:defRPr>
            </a:pPr>
            <a:r>
              <a:rPr lang="fr-FR" b="1">
                <a:solidFill>
                  <a:srgbClr val="000000"/>
                </a:solidFill>
                <a:latin typeface="Poppins"/>
                <a:cs typeface="Poppins"/>
              </a:rPr>
              <a:t>D</a:t>
            </a:r>
            <a:r>
              <a:rPr lang="fr-FR" b="1" i="0">
                <a:solidFill>
                  <a:srgbClr val="000000"/>
                </a:solidFill>
                <a:latin typeface="Poppins"/>
                <a:cs typeface="Poppins"/>
              </a:rPr>
              <a:t>écembre</a:t>
            </a:r>
            <a:r>
              <a:rPr lang="fr-FR" b="0" i="0">
                <a:solidFill>
                  <a:srgbClr val="000000"/>
                </a:solidFill>
                <a:latin typeface="Open Sans"/>
              </a:rPr>
              <a:t> : Comité projet n°1</a:t>
            </a:r>
            <a:endParaRPr/>
          </a:p>
          <a:p>
            <a:pPr marL="342900" indent="-342900">
              <a:lnSpc>
                <a:spcPct val="150000"/>
              </a:lnSpc>
              <a:buFont typeface="Arial"/>
              <a:buChar char="•"/>
              <a:defRPr sz="2200">
                <a:solidFill>
                  <a:srgbClr val="4A1C73"/>
                </a:solidFill>
                <a:latin typeface="Poppins"/>
              </a:defRPr>
            </a:pPr>
            <a:r>
              <a:rPr lang="fr-FR" b="1" i="0">
                <a:solidFill>
                  <a:srgbClr val="000000"/>
                </a:solidFill>
                <a:latin typeface="Poppins"/>
                <a:cs typeface="Poppins"/>
              </a:rPr>
              <a:t>Décembre</a:t>
            </a:r>
            <a:r>
              <a:rPr lang="fr-FR" b="0" i="0">
                <a:solidFill>
                  <a:srgbClr val="000000"/>
                </a:solidFill>
                <a:latin typeface="Open Sans"/>
              </a:rPr>
              <a:t> : communication auprès des de la composante de droits</a:t>
            </a:r>
            <a:endParaRPr/>
          </a:p>
          <a:p>
            <a:pPr marL="342900" indent="-342900">
              <a:lnSpc>
                <a:spcPct val="150000"/>
              </a:lnSpc>
              <a:buFont typeface="Arial"/>
              <a:buChar char="•"/>
              <a:defRPr sz="2200">
                <a:solidFill>
                  <a:srgbClr val="4A1C73"/>
                </a:solidFill>
                <a:latin typeface="Poppins"/>
              </a:defRPr>
            </a:pPr>
            <a:r>
              <a:rPr lang="fr-FR" b="1" i="0">
                <a:solidFill>
                  <a:srgbClr val="000000"/>
                </a:solidFill>
                <a:latin typeface="Open Sans"/>
              </a:rPr>
              <a:t>Janvier 2025 </a:t>
            </a:r>
            <a:r>
              <a:rPr lang="fr-FR" b="0" i="0">
                <a:solidFill>
                  <a:srgbClr val="000000"/>
                </a:solidFill>
                <a:latin typeface="Open Sans"/>
              </a:rPr>
              <a:t>: Déploiement et communication de lancement</a:t>
            </a:r>
            <a:endParaRPr/>
          </a:p>
          <a:p>
            <a:pPr marL="342900" indent="-342900">
              <a:lnSpc>
                <a:spcPct val="150000"/>
              </a:lnSpc>
              <a:buFont typeface="Arial"/>
              <a:buChar char="•"/>
              <a:defRPr sz="2200">
                <a:solidFill>
                  <a:srgbClr val="4A1C73"/>
                </a:solidFill>
                <a:latin typeface="Poppins"/>
              </a:defRPr>
            </a:pPr>
            <a:r>
              <a:rPr lang="fr-FR" b="1" i="0">
                <a:solidFill>
                  <a:srgbClr val="000000"/>
                </a:solidFill>
                <a:latin typeface="Poppins"/>
                <a:cs typeface="Poppins"/>
              </a:rPr>
              <a:t>Février 2025 </a:t>
            </a:r>
            <a:r>
              <a:rPr lang="fr-FR">
                <a:solidFill>
                  <a:srgbClr val="000000"/>
                </a:solidFill>
                <a:latin typeface="Open Sans"/>
              </a:rPr>
              <a:t>: Webinaire et stand en présentiel</a:t>
            </a:r>
            <a:endParaRPr lang="fr-FR" b="0" i="0">
              <a:solidFill>
                <a:srgbClr val="000000"/>
              </a:solidFill>
              <a:latin typeface="Open Sans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  <a:defRPr sz="2200">
                <a:solidFill>
                  <a:srgbClr val="4A1C73"/>
                </a:solidFill>
                <a:latin typeface="Poppins"/>
              </a:defRPr>
            </a:pPr>
            <a:r>
              <a:rPr lang="fr-FR" b="1">
                <a:solidFill>
                  <a:srgbClr val="000000"/>
                </a:solidFill>
                <a:latin typeface="Poppins"/>
                <a:cs typeface="Poppins"/>
              </a:rPr>
              <a:t>A</a:t>
            </a:r>
            <a:r>
              <a:rPr lang="fr-FR" b="1" i="0">
                <a:solidFill>
                  <a:srgbClr val="000000"/>
                </a:solidFill>
                <a:latin typeface="Poppins"/>
                <a:cs typeface="Poppins"/>
              </a:rPr>
              <a:t>vril 2025 - Juillet 2025 </a:t>
            </a:r>
            <a:r>
              <a:rPr lang="fr-FR" b="0" i="0">
                <a:solidFill>
                  <a:srgbClr val="000000"/>
                </a:solidFill>
                <a:latin typeface="Open Sans"/>
              </a:rPr>
              <a:t>: Bilan de l’expérimentation 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50277305" name="TextBox 3"/>
          <p:cNvSpPr txBox="1"/>
          <p:nvPr/>
        </p:nvSpPr>
        <p:spPr bwMode="auto">
          <a:xfrm>
            <a:off x="2332235" y="989350"/>
            <a:ext cx="6442788" cy="6771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800" b="1">
                <a:solidFill>
                  <a:srgbClr val="7030A0"/>
                </a:solidFill>
                <a:latin typeface="Poppins"/>
              </a:defRPr>
            </a:pPr>
            <a:r>
              <a:rPr lang="fr-FR">
                <a:latin typeface="Poppins SemiBold"/>
                <a:cs typeface="Poppins SemiBold"/>
              </a:rPr>
              <a:t>Chiffres clés (semestre 1)</a:t>
            </a:r>
            <a:endParaRPr/>
          </a:p>
        </p:txBody>
      </p:sp>
      <p:sp>
        <p:nvSpPr>
          <p:cNvPr id="1703131826" name="Rounded Rectangle 4"/>
          <p:cNvSpPr/>
          <p:nvPr/>
        </p:nvSpPr>
        <p:spPr bwMode="auto">
          <a:xfrm>
            <a:off x="2638403" y="2286000"/>
            <a:ext cx="2042160" cy="2286000"/>
          </a:xfrm>
          <a:prstGeom prst="roundRect">
            <a:avLst>
              <a:gd name="adj" fmla="val 16667"/>
            </a:avLst>
          </a:prstGeom>
          <a:solidFill>
            <a:srgbClr val="E6DC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4800" b="1">
                <a:solidFill>
                  <a:srgbClr val="7030A0"/>
                </a:solidFill>
                <a:latin typeface="Poppins"/>
              </a:defRPr>
            </a:pPr>
            <a:r>
              <a:rPr lang="fr-FR"/>
              <a:t>89</a:t>
            </a:r>
            <a:endParaRPr/>
          </a:p>
          <a:p>
            <a:pPr algn="ctr">
              <a:defRPr sz="4800" b="1">
                <a:solidFill>
                  <a:srgbClr val="7030A0"/>
                </a:solidFill>
                <a:latin typeface="Poppins"/>
              </a:defRPr>
            </a:pPr>
            <a:r>
              <a:rPr lang="fr-FR" sz="1800" b="0" i="0">
                <a:solidFill>
                  <a:srgbClr val="7030A0"/>
                </a:solidFill>
                <a:latin typeface="Open Sans"/>
                <a:ea typeface="+mn-ea"/>
                <a:cs typeface="+mn-cs"/>
              </a:rPr>
              <a:t>Comptes créés et ayant réalisé au moins 1 test</a:t>
            </a:r>
            <a:endParaRPr lang="fr-FR">
              <a:solidFill>
                <a:srgbClr val="7030A0"/>
              </a:solidFill>
              <a:latin typeface="Open Sans"/>
            </a:endParaRPr>
          </a:p>
        </p:txBody>
      </p:sp>
      <p:sp>
        <p:nvSpPr>
          <p:cNvPr id="2108055569" name="Rounded Rectangle 5"/>
          <p:cNvSpPr/>
          <p:nvPr/>
        </p:nvSpPr>
        <p:spPr bwMode="auto">
          <a:xfrm>
            <a:off x="4954883" y="2286000"/>
            <a:ext cx="2042160" cy="2286000"/>
          </a:xfrm>
          <a:prstGeom prst="roundRect">
            <a:avLst>
              <a:gd name="adj" fmla="val 16667"/>
            </a:avLst>
          </a:prstGeom>
          <a:solidFill>
            <a:srgbClr val="E6DC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4800" b="1">
                <a:solidFill>
                  <a:srgbClr val="7030A0"/>
                </a:solidFill>
                <a:latin typeface="Poppins"/>
              </a:defRPr>
            </a:pPr>
            <a:r>
              <a:rPr lang="fr-FR"/>
              <a:t>753</a:t>
            </a:r>
            <a:endParaRPr/>
          </a:p>
          <a:p>
            <a:pPr algn="ctr">
              <a:defRPr sz="4800" b="1">
                <a:solidFill>
                  <a:srgbClr val="7030A0"/>
                </a:solidFill>
                <a:latin typeface="Poppins"/>
              </a:defRPr>
            </a:pPr>
            <a:r>
              <a:rPr lang="fr-FR" sz="1800" b="0" i="0">
                <a:solidFill>
                  <a:srgbClr val="7030A0"/>
                </a:solidFill>
                <a:latin typeface="Open Sans"/>
                <a:ea typeface="+mn-ea"/>
                <a:cs typeface="+mn-cs"/>
              </a:rPr>
              <a:t>Documents ouverts via Glaaster</a:t>
            </a:r>
            <a:endParaRPr lang="fr-FR">
              <a:solidFill>
                <a:srgbClr val="7030A0"/>
              </a:solidFill>
              <a:latin typeface="Open Sans"/>
            </a:endParaRPr>
          </a:p>
        </p:txBody>
      </p:sp>
      <p:sp>
        <p:nvSpPr>
          <p:cNvPr id="1758602904" name="Rounded Rectangle 6"/>
          <p:cNvSpPr/>
          <p:nvPr/>
        </p:nvSpPr>
        <p:spPr bwMode="auto">
          <a:xfrm>
            <a:off x="7271363" y="2286000"/>
            <a:ext cx="2042160" cy="2286000"/>
          </a:xfrm>
          <a:prstGeom prst="roundRect">
            <a:avLst>
              <a:gd name="adj" fmla="val 16667"/>
            </a:avLst>
          </a:prstGeom>
          <a:solidFill>
            <a:srgbClr val="E6DC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4800" b="1">
                <a:solidFill>
                  <a:srgbClr val="7030A0"/>
                </a:solidFill>
                <a:latin typeface="Poppins"/>
              </a:defRPr>
            </a:pPr>
            <a:r>
              <a:rPr lang="fr-FR"/>
              <a:t>1616</a:t>
            </a:r>
            <a:endParaRPr/>
          </a:p>
          <a:p>
            <a:pPr algn="ctr">
              <a:defRPr sz="4800" b="1">
                <a:solidFill>
                  <a:srgbClr val="7030A0"/>
                </a:solidFill>
                <a:latin typeface="Poppins"/>
              </a:defRPr>
            </a:pPr>
            <a:r>
              <a:rPr lang="fr-FR" sz="1800" b="0" i="0">
                <a:solidFill>
                  <a:srgbClr val="7030A0"/>
                </a:solidFill>
                <a:latin typeface="Open Sans"/>
                <a:ea typeface="+mn-ea"/>
                <a:cs typeface="+mn-cs"/>
              </a:rPr>
              <a:t>Heures d’utilisation</a:t>
            </a:r>
            <a:endParaRPr lang="fr-FR">
              <a:solidFill>
                <a:srgbClr val="7030A0"/>
              </a:solidFill>
              <a:latin typeface="Open San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5826087" name="TextBox 3"/>
          <p:cNvSpPr txBox="1"/>
          <p:nvPr/>
        </p:nvSpPr>
        <p:spPr bwMode="auto">
          <a:xfrm>
            <a:off x="2332235" y="989350"/>
            <a:ext cx="2215671" cy="6771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800" b="1">
                <a:solidFill>
                  <a:srgbClr val="7030A0"/>
                </a:solidFill>
                <a:latin typeface="Poppins"/>
              </a:defRPr>
            </a:pPr>
            <a:r>
              <a:rPr lang="fr-FR" dirty="0"/>
              <a:t>Contact</a:t>
            </a:r>
            <a:endParaRPr dirty="0"/>
          </a:p>
        </p:txBody>
      </p:sp>
      <p:sp>
        <p:nvSpPr>
          <p:cNvPr id="208007766" name="Rounded Rectangle 4"/>
          <p:cNvSpPr/>
          <p:nvPr/>
        </p:nvSpPr>
        <p:spPr bwMode="auto">
          <a:xfrm>
            <a:off x="340643" y="1928458"/>
            <a:ext cx="4322310" cy="3178029"/>
          </a:xfrm>
          <a:prstGeom prst="roundRect">
            <a:avLst>
              <a:gd name="adj" fmla="val 16667"/>
            </a:avLst>
          </a:prstGeom>
          <a:solidFill>
            <a:srgbClr val="E6DC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>
              <a:lnSpc>
                <a:spcPct val="200000"/>
              </a:lnSpc>
              <a:defRPr sz="2200" b="1">
                <a:solidFill>
                  <a:srgbClr val="4A1C73"/>
                </a:solidFill>
                <a:latin typeface="Poppins"/>
              </a:defRPr>
            </a:pPr>
            <a:r>
              <a:rPr lang="it-IT" sz="2400" dirty="0"/>
              <a:t>Manon Deniel</a:t>
            </a:r>
            <a:endParaRPr dirty="0"/>
          </a:p>
          <a:p>
            <a:pPr>
              <a:lnSpc>
                <a:spcPct val="200000"/>
              </a:lnSpc>
              <a:defRPr sz="2200">
                <a:solidFill>
                  <a:srgbClr val="4A1C73"/>
                </a:solidFill>
                <a:latin typeface="Poppins"/>
              </a:defRPr>
            </a:pPr>
            <a:r>
              <a:rPr lang="it-IT" sz="2000" dirty="0"/>
              <a:t>manon.deniel@univ-brest.fr</a:t>
            </a:r>
            <a:endParaRPr sz="2000" dirty="0"/>
          </a:p>
          <a:p>
            <a:pPr>
              <a:lnSpc>
                <a:spcPct val="200000"/>
              </a:lnSpc>
              <a:defRPr sz="2200">
                <a:solidFill>
                  <a:srgbClr val="4A1C73"/>
                </a:solidFill>
                <a:latin typeface="Poppins"/>
              </a:defRPr>
            </a:pPr>
            <a:r>
              <a:rPr lang="it-IT" sz="2400" dirty="0"/>
              <a:t>02 98 01 70 35</a:t>
            </a:r>
            <a:endParaRPr dirty="0"/>
          </a:p>
        </p:txBody>
      </p:sp>
      <p:sp>
        <p:nvSpPr>
          <p:cNvPr id="747917217" name="Rounded Rectangle 4"/>
          <p:cNvSpPr/>
          <p:nvPr/>
        </p:nvSpPr>
        <p:spPr bwMode="auto">
          <a:xfrm>
            <a:off x="5035678" y="1928458"/>
            <a:ext cx="6815679" cy="3178029"/>
          </a:xfrm>
          <a:prstGeom prst="roundRect">
            <a:avLst>
              <a:gd name="adj" fmla="val 16667"/>
            </a:avLst>
          </a:prstGeom>
          <a:solidFill>
            <a:srgbClr val="E6DC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>
              <a:defRPr sz="2200" b="1">
                <a:solidFill>
                  <a:srgbClr val="4A1C73"/>
                </a:solidFill>
                <a:latin typeface="Poppins"/>
              </a:defRPr>
            </a:pPr>
            <a:r>
              <a:rPr lang="fr-FR" dirty="0"/>
              <a:t>Antoine </a:t>
            </a:r>
            <a:r>
              <a:rPr lang="fr-FR" dirty="0" err="1"/>
              <a:t>Auzimour</a:t>
            </a:r>
            <a:endParaRPr dirty="0"/>
          </a:p>
          <a:p>
            <a:pPr>
              <a:defRPr sz="2200">
                <a:solidFill>
                  <a:srgbClr val="4A1C73"/>
                </a:solidFill>
                <a:latin typeface="Poppins"/>
              </a:defRPr>
            </a:pPr>
            <a:r>
              <a:rPr lang="fr-FR" dirty="0"/>
              <a:t>antoine.auzimour@glaaster.com</a:t>
            </a:r>
            <a:endParaRPr dirty="0"/>
          </a:p>
          <a:p>
            <a:pPr>
              <a:defRPr sz="2200">
                <a:solidFill>
                  <a:srgbClr val="4A1C73"/>
                </a:solidFill>
                <a:latin typeface="Poppins"/>
              </a:defRPr>
            </a:pPr>
            <a:r>
              <a:rPr lang="fr-FR" dirty="0"/>
              <a:t>www.glaaster.com</a:t>
            </a:r>
            <a:endParaRPr dirty="0"/>
          </a:p>
          <a:p>
            <a:pPr>
              <a:defRPr sz="2200">
                <a:solidFill>
                  <a:srgbClr val="4A1C73"/>
                </a:solidFill>
                <a:latin typeface="Poppins"/>
              </a:defRPr>
            </a:pPr>
            <a:r>
              <a:rPr lang="fr-FR" sz="2200" b="0" i="0" u="none" strike="noStrike" cap="none" spc="0" dirty="0">
                <a:solidFill>
                  <a:srgbClr val="4A1C73"/>
                </a:solidFill>
                <a:latin typeface="Poppins"/>
                <a:ea typeface="Poppins"/>
                <a:cs typeface="Poppins"/>
              </a:rPr>
              <a:t>06.19.16.62.47</a:t>
            </a:r>
            <a:endParaRPr dirty="0"/>
          </a:p>
        </p:txBody>
      </p:sp>
      <p:sp>
        <p:nvSpPr>
          <p:cNvPr id="182698069" name="Rectangle 6"/>
          <p:cNvSpPr/>
          <p:nvPr/>
        </p:nvSpPr>
        <p:spPr bwMode="auto">
          <a:xfrm>
            <a:off x="9918127" y="2534442"/>
            <a:ext cx="1887417" cy="1906816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>
                <a:solidFill>
                  <a:srgbClr val="7030A0"/>
                </a:solidFill>
                <a:latin typeface="Poppins"/>
              </a:defRPr>
            </a:pPr>
            <a:r>
              <a:t>QR Code</a:t>
            </a:r>
          </a:p>
        </p:txBody>
      </p:sp>
      <p:pic>
        <p:nvPicPr>
          <p:cNvPr id="1752759270" name="Graphique 1752759269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 bwMode="auto">
          <a:xfrm>
            <a:off x="9898728" y="2534442"/>
            <a:ext cx="1906816" cy="190681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17609899" name="TextBox 3"/>
          <p:cNvSpPr txBox="1"/>
          <p:nvPr/>
        </p:nvSpPr>
        <p:spPr bwMode="auto">
          <a:xfrm>
            <a:off x="2621280" y="948810"/>
            <a:ext cx="6207147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000" b="1">
                <a:solidFill>
                  <a:srgbClr val="7030A0"/>
                </a:solidFill>
                <a:latin typeface="Poppins"/>
              </a:defRPr>
            </a:pPr>
            <a:r>
              <a:rPr lang="fr-FR">
                <a:latin typeface="Poppins SemiBold"/>
                <a:cs typeface="Poppins SemiBold"/>
              </a:rPr>
              <a:t>Plan de la présentation</a:t>
            </a:r>
            <a:endParaRPr/>
          </a:p>
        </p:txBody>
      </p:sp>
      <p:sp>
        <p:nvSpPr>
          <p:cNvPr id="1278986918" name="Rectangle 10"/>
          <p:cNvSpPr/>
          <p:nvPr/>
        </p:nvSpPr>
        <p:spPr bwMode="auto">
          <a:xfrm>
            <a:off x="3778503" y="2200529"/>
            <a:ext cx="73152" cy="2020267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91906278" name="Oval 5"/>
          <p:cNvSpPr/>
          <p:nvPr/>
        </p:nvSpPr>
        <p:spPr bwMode="auto">
          <a:xfrm>
            <a:off x="3535680" y="2056359"/>
            <a:ext cx="548640" cy="54864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FFFFFF"/>
                </a:solidFill>
                <a:latin typeface="Poppins"/>
              </a:defRPr>
            </a:pPr>
            <a:r>
              <a:t>1</a:t>
            </a:r>
          </a:p>
        </p:txBody>
      </p:sp>
      <p:sp>
        <p:nvSpPr>
          <p:cNvPr id="1138064264" name="TextBox 6"/>
          <p:cNvSpPr txBox="1"/>
          <p:nvPr/>
        </p:nvSpPr>
        <p:spPr bwMode="auto">
          <a:xfrm>
            <a:off x="4358639" y="2147798"/>
            <a:ext cx="3274306" cy="42707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>
                <a:solidFill>
                  <a:srgbClr val="4A1C73"/>
                </a:solidFill>
                <a:latin typeface="Poppins"/>
              </a:defRPr>
            </a:pPr>
            <a:r>
              <a:rPr lang="fr-FR" dirty="0">
                <a:solidFill>
                  <a:srgbClr val="3D425C"/>
                </a:solidFill>
              </a:rPr>
              <a:t>Présentation de </a:t>
            </a:r>
            <a:r>
              <a:rPr lang="fr-FR" dirty="0" err="1">
                <a:solidFill>
                  <a:srgbClr val="3D425C"/>
                </a:solidFill>
              </a:rPr>
              <a:t>Glaaster</a:t>
            </a:r>
            <a:endParaRPr dirty="0">
              <a:solidFill>
                <a:srgbClr val="3D425C"/>
              </a:solidFill>
            </a:endParaRPr>
          </a:p>
        </p:txBody>
      </p:sp>
      <p:sp>
        <p:nvSpPr>
          <p:cNvPr id="103668930" name="Oval 7"/>
          <p:cNvSpPr/>
          <p:nvPr/>
        </p:nvSpPr>
        <p:spPr bwMode="auto">
          <a:xfrm>
            <a:off x="3535680" y="2879319"/>
            <a:ext cx="548640" cy="54864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FFFFFF"/>
                </a:solidFill>
                <a:latin typeface="Poppins"/>
              </a:defRPr>
            </a:pPr>
            <a:r>
              <a:t>2</a:t>
            </a:r>
          </a:p>
        </p:txBody>
      </p:sp>
      <p:sp>
        <p:nvSpPr>
          <p:cNvPr id="1659078116" name="TextBox 8"/>
          <p:cNvSpPr txBox="1"/>
          <p:nvPr/>
        </p:nvSpPr>
        <p:spPr bwMode="auto">
          <a:xfrm>
            <a:off x="4358640" y="2970759"/>
            <a:ext cx="3749744" cy="430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>
                <a:solidFill>
                  <a:srgbClr val="4A1C73"/>
                </a:solidFill>
                <a:latin typeface="Poppins"/>
              </a:defRPr>
            </a:pPr>
            <a:r>
              <a:rPr lang="fr-FR" dirty="0">
                <a:solidFill>
                  <a:srgbClr val="3D425C"/>
                </a:solidFill>
              </a:rPr>
              <a:t>L’expérimentation à l’UBO</a:t>
            </a:r>
            <a:endParaRPr dirty="0"/>
          </a:p>
        </p:txBody>
      </p:sp>
      <p:sp>
        <p:nvSpPr>
          <p:cNvPr id="758700387" name="Oval 9"/>
          <p:cNvSpPr/>
          <p:nvPr/>
        </p:nvSpPr>
        <p:spPr bwMode="auto">
          <a:xfrm>
            <a:off x="3535680" y="3702279"/>
            <a:ext cx="548640" cy="54864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FFFFFF"/>
                </a:solidFill>
                <a:latin typeface="Poppins"/>
              </a:defRPr>
            </a:pPr>
            <a:r>
              <a:t>3</a:t>
            </a:r>
          </a:p>
        </p:txBody>
      </p:sp>
      <p:sp>
        <p:nvSpPr>
          <p:cNvPr id="304350399" name="TextBox 10"/>
          <p:cNvSpPr txBox="1"/>
          <p:nvPr/>
        </p:nvSpPr>
        <p:spPr bwMode="auto">
          <a:xfrm>
            <a:off x="4358639" y="3793717"/>
            <a:ext cx="1301876" cy="42707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>
                <a:solidFill>
                  <a:srgbClr val="4A1C73"/>
                </a:solidFill>
                <a:latin typeface="Poppins"/>
              </a:defRPr>
            </a:pPr>
            <a:r>
              <a:rPr lang="fr-FR">
                <a:solidFill>
                  <a:srgbClr val="3D425C"/>
                </a:solidFill>
              </a:rPr>
              <a:t>Question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525191240" name="Image 7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41844791" name="ZoneTexte 11"/>
          <p:cNvSpPr txBox="1"/>
          <p:nvPr/>
        </p:nvSpPr>
        <p:spPr bwMode="auto">
          <a:xfrm>
            <a:off x="1531350" y="1264970"/>
            <a:ext cx="4381905" cy="1432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4400" b="0" i="0" u="none" strike="noStrike" cap="none" spc="0">
                <a:solidFill>
                  <a:srgbClr val="7030A0"/>
                </a:solidFill>
                <a:latin typeface="Poppins SemiBold"/>
                <a:ea typeface="Poppins SemiBold"/>
                <a:cs typeface="Poppins SemiBold"/>
              </a:rPr>
              <a:t>Présentation de Glaaster</a:t>
            </a:r>
            <a:endParaRPr/>
          </a:p>
        </p:txBody>
      </p:sp>
      <p:sp>
        <p:nvSpPr>
          <p:cNvPr id="1373248767" name="TextBox 4"/>
          <p:cNvSpPr txBox="1"/>
          <p:nvPr/>
        </p:nvSpPr>
        <p:spPr bwMode="auto">
          <a:xfrm>
            <a:off x="2038772" y="3107624"/>
            <a:ext cx="2808020" cy="73187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4A1C73"/>
                </a:solidFill>
              </a:defRPr>
            </a:pPr>
            <a:r>
              <a:rPr sz="2400">
                <a:latin typeface="Poppins Medium"/>
                <a:cs typeface="Poppins Medium"/>
              </a:rPr>
              <a:t>Antoine Auzimour</a:t>
            </a:r>
          </a:p>
          <a:p>
            <a:pPr>
              <a:defRPr sz="1800">
                <a:solidFill>
                  <a:srgbClr val="4A1C73"/>
                </a:solidFill>
              </a:defRPr>
            </a:pPr>
            <a:r>
              <a:rPr>
                <a:latin typeface="Poppins Medium"/>
                <a:cs typeface="Poppins Medium"/>
              </a:rPr>
              <a:t>Glaaster</a:t>
            </a:r>
            <a:endParaRPr lang="fr-FR">
              <a:latin typeface="Poppins Medium"/>
              <a:cs typeface="Poppins Medium"/>
            </a:endParaRPr>
          </a:p>
        </p:txBody>
      </p:sp>
      <p:sp>
        <p:nvSpPr>
          <p:cNvPr id="409353180" name="ZoneTexte 15"/>
          <p:cNvSpPr txBox="1"/>
          <p:nvPr/>
        </p:nvSpPr>
        <p:spPr bwMode="auto">
          <a:xfrm>
            <a:off x="1531351" y="4065421"/>
            <a:ext cx="6178490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600">
                <a:solidFill>
                  <a:srgbClr val="4A1C73"/>
                </a:solidFill>
              </a:defRPr>
            </a:pPr>
            <a:r>
              <a:rPr lang="fr-FR" sz="1700">
                <a:latin typeface="Poppins Medium"/>
                <a:cs typeface="Poppins Medium"/>
              </a:rPr>
              <a:t>MiniMoot - Brest 2026</a:t>
            </a:r>
            <a:endParaRPr/>
          </a:p>
        </p:txBody>
      </p:sp>
      <p:pic>
        <p:nvPicPr>
          <p:cNvPr id="502460468" name="Graphique 19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531351" y="2905563"/>
            <a:ext cx="3409950" cy="57150"/>
          </a:xfrm>
          <a:prstGeom prst="rect">
            <a:avLst/>
          </a:prstGeom>
        </p:spPr>
      </p:pic>
      <p:sp>
        <p:nvSpPr>
          <p:cNvPr id="1435932695" name="Rounded Rectangle 5"/>
          <p:cNvSpPr/>
          <p:nvPr/>
        </p:nvSpPr>
        <p:spPr bwMode="auto">
          <a:xfrm>
            <a:off x="6846784" y="774345"/>
            <a:ext cx="3409948" cy="4262435"/>
          </a:xfrm>
          <a:prstGeom prst="roundRect">
            <a:avLst>
              <a:gd name="adj" fmla="val 16667"/>
            </a:avLst>
          </a:prstGeom>
          <a:noFill/>
          <a:ln w="25400">
            <a:solidFill>
              <a:srgbClr val="B496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>
                <a:solidFill>
                  <a:srgbClr val="7030A0"/>
                </a:solidFill>
                <a:latin typeface="Poppins"/>
              </a:defRPr>
            </a:pPr>
            <a:r>
              <a:t>Insérer</a:t>
            </a:r>
            <a:br>
              <a:rPr/>
            </a:br>
            <a:r>
              <a:t>photo</a:t>
            </a:r>
            <a:br>
              <a:rPr/>
            </a:br>
            <a:r>
              <a:t>intervenant</a:t>
            </a:r>
          </a:p>
        </p:txBody>
      </p:sp>
      <p:pic>
        <p:nvPicPr>
          <p:cNvPr id="1520971178" name="Image 1520971177"/>
          <p:cNvPicPr>
            <a:picLocks noChangeAspect="1"/>
          </p:cNvPicPr>
          <p:nvPr/>
        </p:nvPicPr>
        <p:blipFill>
          <a:blip r:embed="rId5"/>
          <a:srcRect l="50000"/>
          <a:stretch/>
        </p:blipFill>
        <p:spPr bwMode="auto">
          <a:xfrm>
            <a:off x="7013210" y="882741"/>
            <a:ext cx="3077093" cy="4102792"/>
          </a:xfrm>
          <a:prstGeom prst="flowChartAlternateProcess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89845799" name="Image 7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1195749147" name="ZoneTexte 11"/>
          <p:cNvSpPr txBox="1"/>
          <p:nvPr/>
        </p:nvSpPr>
        <p:spPr bwMode="auto">
          <a:xfrm>
            <a:off x="1531350" y="1264970"/>
            <a:ext cx="4381905" cy="1432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4400" b="0" i="0" u="none" strike="noStrike" cap="none" spc="0">
                <a:solidFill>
                  <a:srgbClr val="7030A0"/>
                </a:solidFill>
                <a:latin typeface="Poppins SemiBold"/>
                <a:ea typeface="Poppins SemiBold"/>
                <a:cs typeface="Poppins SemiBold"/>
              </a:rPr>
              <a:t>Présentation de Glaaster</a:t>
            </a:r>
            <a:endParaRPr/>
          </a:p>
        </p:txBody>
      </p:sp>
      <p:sp>
        <p:nvSpPr>
          <p:cNvPr id="638326387" name="TextBox 4"/>
          <p:cNvSpPr txBox="1"/>
          <p:nvPr/>
        </p:nvSpPr>
        <p:spPr bwMode="auto">
          <a:xfrm>
            <a:off x="2038772" y="3107624"/>
            <a:ext cx="2808020" cy="73187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4A1C73"/>
                </a:solidFill>
              </a:defRPr>
            </a:pPr>
            <a:r>
              <a:rPr sz="2400">
                <a:latin typeface="Poppins Medium"/>
                <a:cs typeface="Poppins Medium"/>
              </a:rPr>
              <a:t>Antoine Auzimour</a:t>
            </a:r>
          </a:p>
          <a:p>
            <a:pPr>
              <a:defRPr sz="1800">
                <a:solidFill>
                  <a:srgbClr val="4A1C73"/>
                </a:solidFill>
              </a:defRPr>
            </a:pPr>
            <a:r>
              <a:rPr>
                <a:latin typeface="Poppins Medium"/>
                <a:cs typeface="Poppins Medium"/>
              </a:rPr>
              <a:t>Glaaster</a:t>
            </a:r>
            <a:endParaRPr lang="fr-FR">
              <a:latin typeface="Poppins Medium"/>
              <a:cs typeface="Poppins Medium"/>
            </a:endParaRPr>
          </a:p>
        </p:txBody>
      </p:sp>
      <p:sp>
        <p:nvSpPr>
          <p:cNvPr id="707252953" name="ZoneTexte 15"/>
          <p:cNvSpPr txBox="1"/>
          <p:nvPr/>
        </p:nvSpPr>
        <p:spPr bwMode="auto">
          <a:xfrm>
            <a:off x="1531350" y="4065420"/>
            <a:ext cx="6178489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600">
                <a:solidFill>
                  <a:srgbClr val="4A1C73"/>
                </a:solidFill>
              </a:defRPr>
            </a:pPr>
            <a:r>
              <a:rPr lang="fr-FR" sz="1700">
                <a:latin typeface="Poppins Medium"/>
                <a:cs typeface="Poppins Medium"/>
              </a:rPr>
              <a:t>MiniMoot - Brest 2026</a:t>
            </a:r>
            <a:endParaRPr/>
          </a:p>
        </p:txBody>
      </p:sp>
      <p:pic>
        <p:nvPicPr>
          <p:cNvPr id="201933112" name="Graphique 19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531350" y="2905562"/>
            <a:ext cx="3409949" cy="57150"/>
          </a:xfrm>
          <a:prstGeom prst="rect">
            <a:avLst/>
          </a:prstGeom>
        </p:spPr>
      </p:pic>
      <p:sp>
        <p:nvSpPr>
          <p:cNvPr id="15263563" name="Rounded Rectangle 5"/>
          <p:cNvSpPr/>
          <p:nvPr/>
        </p:nvSpPr>
        <p:spPr bwMode="auto">
          <a:xfrm rot="16199969">
            <a:off x="7048828" y="976406"/>
            <a:ext cx="3409947" cy="4262434"/>
          </a:xfrm>
          <a:prstGeom prst="roundRect">
            <a:avLst>
              <a:gd name="adj" fmla="val 16667"/>
            </a:avLst>
          </a:prstGeom>
          <a:noFill/>
          <a:ln w="25400">
            <a:solidFill>
              <a:srgbClr val="B496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>
                <a:solidFill>
                  <a:srgbClr val="7030A0"/>
                </a:solidFill>
                <a:latin typeface="Poppins"/>
              </a:defRPr>
            </a:pPr>
            <a:r>
              <a:t>Insérer</a:t>
            </a:r>
            <a:br>
              <a:rPr/>
            </a:br>
            <a:r>
              <a:t>photo</a:t>
            </a:r>
            <a:br>
              <a:rPr/>
            </a:br>
            <a:r>
              <a:t>intervenant</a:t>
            </a:r>
          </a:p>
        </p:txBody>
      </p:sp>
      <p:pic>
        <p:nvPicPr>
          <p:cNvPr id="608012168" name="Image 608012167"/>
          <p:cNvPicPr>
            <a:picLocks noChangeAspect="1"/>
          </p:cNvPicPr>
          <p:nvPr/>
        </p:nvPicPr>
        <p:blipFill>
          <a:blip r:embed="rId5"/>
          <a:srcRect l="5228" t="40393" r="15509" b="18113"/>
          <a:stretch/>
        </p:blipFill>
        <p:spPr bwMode="auto">
          <a:xfrm>
            <a:off x="6755307" y="1722450"/>
            <a:ext cx="3969010" cy="2770346"/>
          </a:xfrm>
          <a:prstGeom prst="flowChartAlternateProcess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72075865" name="TextBox 3"/>
          <p:cNvSpPr txBox="1"/>
          <p:nvPr/>
        </p:nvSpPr>
        <p:spPr bwMode="auto">
          <a:xfrm>
            <a:off x="1426806" y="379685"/>
            <a:ext cx="8443613" cy="125003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3800" b="1">
                <a:solidFill>
                  <a:srgbClr val="7030A0"/>
                </a:solidFill>
                <a:latin typeface="Poppins"/>
              </a:defRPr>
            </a:pPr>
            <a:r>
              <a:rPr lang="fr-FR" sz="3800" b="1" i="0" u="none" strike="noStrike" cap="none" spc="0">
                <a:solidFill>
                  <a:srgbClr val="7030A0"/>
                </a:solidFill>
                <a:latin typeface="Poppins SemiBold"/>
                <a:ea typeface="Poppins SemiBold"/>
                <a:cs typeface="Poppins SemiBold"/>
              </a:rPr>
              <a:t>Il n’y a pas une solution universelle, </a:t>
            </a:r>
            <a:endParaRPr lang="fr-FR" sz="3800" b="1" i="0" u="none" strike="noStrike" cap="none" spc="0">
              <a:solidFill>
                <a:srgbClr val="7030A0"/>
              </a:solidFill>
              <a:latin typeface="Poppins SemiBold"/>
              <a:cs typeface="Poppins SemiBold"/>
            </a:endParaRPr>
          </a:p>
          <a:p>
            <a:pPr marL="0" marR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3800" b="1">
                <a:solidFill>
                  <a:srgbClr val="7030A0"/>
                </a:solidFill>
                <a:latin typeface="Poppins"/>
              </a:defRPr>
            </a:pPr>
            <a:r>
              <a:rPr lang="fr-FR" sz="3800" b="1" i="0" u="none" strike="noStrike" cap="none" spc="0">
                <a:solidFill>
                  <a:srgbClr val="7030A0"/>
                </a:solidFill>
                <a:latin typeface="Poppins SemiBold"/>
                <a:ea typeface="Poppins SemiBold"/>
                <a:cs typeface="Poppins SemiBold"/>
              </a:rPr>
              <a:t>mais des solutions adaptatives</a:t>
            </a:r>
            <a:r>
              <a:t>. </a:t>
            </a:r>
          </a:p>
        </p:txBody>
      </p:sp>
      <p:pic>
        <p:nvPicPr>
          <p:cNvPr id="1548898484" name="Image 1548898483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5233925" y="4869919"/>
            <a:ext cx="2019650" cy="1885372"/>
          </a:xfrm>
          <a:prstGeom prst="rect">
            <a:avLst/>
          </a:prstGeom>
        </p:spPr>
      </p:pic>
      <p:pic>
        <p:nvPicPr>
          <p:cNvPr id="431219566" name="Image 431219565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733295" y="1583989"/>
            <a:ext cx="9592795" cy="3285929"/>
          </a:xfrm>
          <a:prstGeom prst="rect">
            <a:avLst/>
          </a:prstGeom>
        </p:spPr>
      </p:pic>
      <p:pic>
        <p:nvPicPr>
          <p:cNvPr id="1699921028" name="Image 1699921027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1372498" y="5341145"/>
            <a:ext cx="3338045" cy="1306725"/>
          </a:xfrm>
          <a:prstGeom prst="rect">
            <a:avLst/>
          </a:prstGeom>
        </p:spPr>
      </p:pic>
      <p:pic>
        <p:nvPicPr>
          <p:cNvPr id="651840509" name="Image 651840508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8147228" y="5298408"/>
            <a:ext cx="1392202" cy="139220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89481397" name="TextBox 3"/>
          <p:cNvSpPr txBox="1"/>
          <p:nvPr/>
        </p:nvSpPr>
        <p:spPr bwMode="auto">
          <a:xfrm>
            <a:off x="2332234" y="989349"/>
            <a:ext cx="3588882" cy="67091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800" b="1">
                <a:solidFill>
                  <a:srgbClr val="7030A0"/>
                </a:solidFill>
                <a:latin typeface="Poppins"/>
              </a:defRPr>
            </a:pPr>
            <a:r>
              <a:rPr lang="fr-FR">
                <a:latin typeface="Poppins SemiBold"/>
                <a:cs typeface="Poppins SemiBold"/>
              </a:rPr>
              <a:t>Démonstration</a:t>
            </a:r>
            <a:endParaRPr/>
          </a:p>
        </p:txBody>
      </p:sp>
      <p:pic>
        <p:nvPicPr>
          <p:cNvPr id="199553036" name="Image 199553035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156022" y="1852896"/>
            <a:ext cx="8928931" cy="401239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05168458" name="TextBox 3"/>
          <p:cNvSpPr txBox="1"/>
          <p:nvPr/>
        </p:nvSpPr>
        <p:spPr bwMode="auto">
          <a:xfrm>
            <a:off x="2332235" y="989350"/>
            <a:ext cx="2215671" cy="6771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800" b="1">
                <a:solidFill>
                  <a:srgbClr val="7030A0"/>
                </a:solidFill>
                <a:latin typeface="Poppins"/>
              </a:defRPr>
            </a:pPr>
            <a:r>
              <a:rPr lang="fr-FR"/>
              <a:t>Contact</a:t>
            </a:r>
            <a:endParaRPr/>
          </a:p>
        </p:txBody>
      </p:sp>
      <p:sp>
        <p:nvSpPr>
          <p:cNvPr id="1529215294" name="Rounded Rectangle 4"/>
          <p:cNvSpPr/>
          <p:nvPr/>
        </p:nvSpPr>
        <p:spPr bwMode="auto">
          <a:xfrm>
            <a:off x="2332235" y="1928459"/>
            <a:ext cx="7241399" cy="3342184"/>
          </a:xfrm>
          <a:prstGeom prst="roundRect">
            <a:avLst>
              <a:gd name="adj" fmla="val 16667"/>
            </a:avLst>
          </a:prstGeom>
          <a:solidFill>
            <a:srgbClr val="E6DC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>
              <a:defRPr sz="2200" b="1">
                <a:solidFill>
                  <a:srgbClr val="4A1C73"/>
                </a:solidFill>
                <a:latin typeface="Poppins"/>
              </a:defRPr>
            </a:pPr>
            <a:r>
              <a:rPr lang="fr-FR"/>
              <a:t>Antoine Auzimour</a:t>
            </a:r>
            <a:endParaRPr/>
          </a:p>
          <a:p>
            <a:pPr>
              <a:defRPr sz="2200">
                <a:solidFill>
                  <a:srgbClr val="4A1C73"/>
                </a:solidFill>
                <a:latin typeface="Poppins"/>
              </a:defRPr>
            </a:pPr>
            <a:r>
              <a:rPr lang="fr-FR"/>
              <a:t>antoine.auzimour@glaaster.com</a:t>
            </a:r>
            <a:endParaRPr/>
          </a:p>
          <a:p>
            <a:pPr>
              <a:defRPr sz="2200">
                <a:solidFill>
                  <a:srgbClr val="4A1C73"/>
                </a:solidFill>
                <a:latin typeface="Poppins"/>
              </a:defRPr>
            </a:pPr>
            <a:r>
              <a:rPr lang="fr-FR"/>
              <a:t>www.glaaster.com</a:t>
            </a:r>
            <a:endParaRPr/>
          </a:p>
          <a:p>
            <a:pPr>
              <a:defRPr sz="2200">
                <a:solidFill>
                  <a:srgbClr val="4A1C73"/>
                </a:solidFill>
                <a:latin typeface="Poppins"/>
              </a:defRPr>
            </a:pPr>
            <a:r>
              <a:rPr lang="fr-FR" sz="2200" b="0" i="0" u="none" strike="noStrike" cap="none" spc="0">
                <a:solidFill>
                  <a:srgbClr val="4A1C73"/>
                </a:solidFill>
                <a:latin typeface="Poppins"/>
                <a:ea typeface="Poppins"/>
                <a:cs typeface="Poppins"/>
              </a:rPr>
              <a:t>06.19.16.62.47</a:t>
            </a:r>
            <a:endParaRPr/>
          </a:p>
        </p:txBody>
      </p:sp>
      <p:sp>
        <p:nvSpPr>
          <p:cNvPr id="145136861" name="Rectangle 6"/>
          <p:cNvSpPr/>
          <p:nvPr/>
        </p:nvSpPr>
        <p:spPr bwMode="auto">
          <a:xfrm>
            <a:off x="6917333" y="2596896"/>
            <a:ext cx="2005310" cy="2005310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>
                <a:solidFill>
                  <a:srgbClr val="7030A0"/>
                </a:solidFill>
                <a:latin typeface="Poppins"/>
              </a:defRPr>
            </a:pPr>
            <a:r>
              <a:t>QR Code</a:t>
            </a:r>
          </a:p>
        </p:txBody>
      </p:sp>
      <p:pic>
        <p:nvPicPr>
          <p:cNvPr id="1966807892" name="Graphique 1966807891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 bwMode="auto">
          <a:xfrm>
            <a:off x="6917333" y="2596896"/>
            <a:ext cx="2005309" cy="200530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0101BCD0-21EB-AC49-FC35-913962C8E0B3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69116630" name="TextBox 3">
            <a:extLst>
              <a:ext uri="{FF2B5EF4-FFF2-40B4-BE49-F238E27FC236}">
                <a16:creationId xmlns:a16="http://schemas.microsoft.com/office/drawing/2014/main" id="{51899772-3EBB-3179-794F-D73C0560092B}"/>
              </a:ext>
            </a:extLst>
          </p:cNvPr>
          <p:cNvSpPr txBox="1"/>
          <p:nvPr/>
        </p:nvSpPr>
        <p:spPr bwMode="auto">
          <a:xfrm>
            <a:off x="1150961" y="537754"/>
            <a:ext cx="5339923" cy="6771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800" b="1">
                <a:solidFill>
                  <a:srgbClr val="7030A0"/>
                </a:solidFill>
                <a:latin typeface="Poppins"/>
              </a:defRPr>
            </a:pPr>
            <a:r>
              <a:rPr lang="fr-FR" dirty="0">
                <a:latin typeface="Poppins SemiBold"/>
                <a:cs typeface="Poppins SemiBold"/>
              </a:rPr>
              <a:t>Le projet « Tous Ego »</a:t>
            </a:r>
            <a:endParaRPr dirty="0"/>
          </a:p>
        </p:txBody>
      </p:sp>
      <p:sp>
        <p:nvSpPr>
          <p:cNvPr id="558077364" name="TextBox 4">
            <a:extLst>
              <a:ext uri="{FF2B5EF4-FFF2-40B4-BE49-F238E27FC236}">
                <a16:creationId xmlns:a16="http://schemas.microsoft.com/office/drawing/2014/main" id="{445D0721-37FB-7BA9-146E-CC862DB1D77E}"/>
              </a:ext>
            </a:extLst>
          </p:cNvPr>
          <p:cNvSpPr txBox="1"/>
          <p:nvPr/>
        </p:nvSpPr>
        <p:spPr bwMode="auto">
          <a:xfrm>
            <a:off x="1150961" y="1484744"/>
            <a:ext cx="11041039" cy="410702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50000"/>
              </a:lnSpc>
              <a:buFont typeface="Arial"/>
              <a:buChar char="•"/>
              <a:defRPr sz="2200">
                <a:solidFill>
                  <a:srgbClr val="4A1C73"/>
                </a:solidFill>
                <a:latin typeface="Poppins"/>
              </a:defRPr>
            </a:pPr>
            <a:r>
              <a:rPr lang="fr-FR" dirty="0"/>
              <a:t>Un projet pour une université plus inclusive (AAP « Université inclusive et démonstratrice)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  <a:defRPr sz="2200">
                <a:solidFill>
                  <a:srgbClr val="4A1C73"/>
                </a:solidFill>
                <a:latin typeface="Poppins"/>
              </a:defRPr>
            </a:pPr>
            <a:r>
              <a:rPr lang="fr-FR" dirty="0"/>
              <a:t>Des expérimentations concrètes sur le terrain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  <a:defRPr sz="2200">
                <a:solidFill>
                  <a:srgbClr val="4A1C73"/>
                </a:solidFill>
                <a:latin typeface="Poppins"/>
              </a:defRPr>
            </a:pPr>
            <a:r>
              <a:rPr lang="fr-FR" dirty="0"/>
              <a:t>Depuis mars 2025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  <a:defRPr sz="2200">
                <a:solidFill>
                  <a:srgbClr val="4A1C73"/>
                </a:solidFill>
                <a:latin typeface="Poppins"/>
              </a:defRPr>
            </a:pPr>
            <a:r>
              <a:rPr lang="fr-FR" dirty="0"/>
              <a:t>Trois grands axes d’action : </a:t>
            </a:r>
          </a:p>
          <a:p>
            <a:pPr marL="800100" lvl="1" indent="-342900">
              <a:lnSpc>
                <a:spcPct val="150000"/>
              </a:lnSpc>
              <a:buFont typeface="Arial"/>
              <a:buChar char="•"/>
              <a:defRPr sz="2200">
                <a:solidFill>
                  <a:srgbClr val="4A1C73"/>
                </a:solidFill>
                <a:latin typeface="Poppins"/>
              </a:defRPr>
            </a:pPr>
            <a:r>
              <a:rPr lang="fr-FR" dirty="0"/>
              <a:t>Gouvernance</a:t>
            </a:r>
          </a:p>
          <a:p>
            <a:pPr marL="800100" lvl="1" indent="-342900">
              <a:lnSpc>
                <a:spcPct val="150000"/>
              </a:lnSpc>
              <a:buFont typeface="Arial"/>
              <a:buChar char="•"/>
              <a:defRPr sz="2200">
                <a:solidFill>
                  <a:srgbClr val="4A1C73"/>
                </a:solidFill>
                <a:latin typeface="Poppins"/>
              </a:defRPr>
            </a:pPr>
            <a:r>
              <a:rPr lang="fr-FR" dirty="0"/>
              <a:t>Pédagogie</a:t>
            </a:r>
          </a:p>
          <a:p>
            <a:pPr marL="800100" lvl="1" indent="-342900">
              <a:lnSpc>
                <a:spcPct val="150000"/>
              </a:lnSpc>
              <a:buFont typeface="Arial"/>
              <a:buChar char="•"/>
              <a:defRPr sz="2200">
                <a:solidFill>
                  <a:srgbClr val="4A1C73"/>
                </a:solidFill>
                <a:latin typeface="Poppins"/>
              </a:defRPr>
            </a:pPr>
            <a:r>
              <a:rPr lang="fr-FR" dirty="0"/>
              <a:t>Vie de campus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488476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23371417" name="TextBox 3"/>
          <p:cNvSpPr txBox="1"/>
          <p:nvPr/>
        </p:nvSpPr>
        <p:spPr bwMode="auto">
          <a:xfrm>
            <a:off x="2332235" y="989350"/>
            <a:ext cx="5368777" cy="6771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800" b="1">
                <a:solidFill>
                  <a:srgbClr val="7030A0"/>
                </a:solidFill>
                <a:latin typeface="Poppins"/>
              </a:defRPr>
            </a:pPr>
            <a:r>
              <a:rPr lang="fr-FR">
                <a:latin typeface="Poppins SemiBold"/>
                <a:cs typeface="Poppins SemiBold"/>
              </a:rPr>
              <a:t>Une licence inclusive</a:t>
            </a:r>
            <a:endParaRPr/>
          </a:p>
        </p:txBody>
      </p:sp>
      <p:sp>
        <p:nvSpPr>
          <p:cNvPr id="175865940" name="Rounded Rectangle 4"/>
          <p:cNvSpPr/>
          <p:nvPr/>
        </p:nvSpPr>
        <p:spPr bwMode="auto">
          <a:xfrm>
            <a:off x="2332235" y="2011680"/>
            <a:ext cx="3474720" cy="3200400"/>
          </a:xfrm>
          <a:prstGeom prst="roundRect">
            <a:avLst>
              <a:gd name="adj" fmla="val 16667"/>
            </a:avLst>
          </a:prstGeom>
          <a:solidFill>
            <a:srgbClr val="E6DC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lvl="1">
              <a:lnSpc>
                <a:spcPct val="200000"/>
              </a:lnSpc>
              <a:defRPr sz="1800">
                <a:solidFill>
                  <a:srgbClr val="4A1C73"/>
                </a:solidFill>
                <a:latin typeface="Poppins"/>
              </a:defRPr>
            </a:pPr>
            <a:r>
              <a:rPr lang="fr-FR" b="0" i="0">
                <a:solidFill>
                  <a:srgbClr val="000000"/>
                </a:solidFill>
                <a:latin typeface="Open Sans"/>
              </a:rPr>
              <a:t>mise à disposition de </a:t>
            </a:r>
            <a:r>
              <a:rPr lang="fr-FR" b="1" i="0">
                <a:solidFill>
                  <a:srgbClr val="000000"/>
                </a:solidFill>
                <a:latin typeface="Open Sans"/>
              </a:rPr>
              <a:t>tous les étudiants </a:t>
            </a:r>
            <a:r>
              <a:rPr lang="fr-FR" b="0" i="0">
                <a:solidFill>
                  <a:srgbClr val="000000"/>
                </a:solidFill>
                <a:latin typeface="Open Sans"/>
              </a:rPr>
              <a:t>sans </a:t>
            </a:r>
            <a:r>
              <a:rPr lang="fr-FR">
                <a:solidFill>
                  <a:srgbClr val="000000"/>
                </a:solidFill>
                <a:latin typeface="Open Sans"/>
              </a:rPr>
              <a:t>distinction et </a:t>
            </a:r>
            <a:r>
              <a:rPr lang="fr-FR" b="1" i="0">
                <a:solidFill>
                  <a:srgbClr val="000000"/>
                </a:solidFill>
                <a:latin typeface="Open Sans"/>
              </a:rPr>
              <a:t>sans besoin de se déclarer </a:t>
            </a:r>
            <a:r>
              <a:rPr lang="fr-FR" b="0" i="0">
                <a:solidFill>
                  <a:srgbClr val="000000"/>
                </a:solidFill>
                <a:latin typeface="Open Sans"/>
              </a:rPr>
              <a:t>au préalable</a:t>
            </a:r>
            <a:endParaRPr/>
          </a:p>
        </p:txBody>
      </p:sp>
      <p:sp>
        <p:nvSpPr>
          <p:cNvPr id="1070600338" name="Rounded Rectangle 5"/>
          <p:cNvSpPr/>
          <p:nvPr/>
        </p:nvSpPr>
        <p:spPr bwMode="auto">
          <a:xfrm>
            <a:off x="6096000" y="2245360"/>
            <a:ext cx="4160005" cy="32004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lvl="1">
              <a:lnSpc>
                <a:spcPct val="200000"/>
              </a:lnSpc>
              <a:defRPr sz="1800">
                <a:solidFill>
                  <a:srgbClr val="4A1C73"/>
                </a:solidFill>
                <a:latin typeface="Poppins"/>
              </a:defRPr>
            </a:pPr>
            <a:r>
              <a:rPr lang="fr-FR" b="0" i="0">
                <a:solidFill>
                  <a:srgbClr val="000000"/>
                </a:solidFill>
                <a:latin typeface="Open Sans"/>
              </a:rPr>
              <a:t>Atteindre la population étudiante qui n’est pas diagnostiquée et / ou qui ne souhaite pas se signaler</a:t>
            </a:r>
            <a:endParaRPr lang="fr-FR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673149392" name="ZoneTexte 14"/>
          <p:cNvSpPr txBox="1"/>
          <p:nvPr/>
        </p:nvSpPr>
        <p:spPr bwMode="auto">
          <a:xfrm>
            <a:off x="6758683" y="2373332"/>
            <a:ext cx="17055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>
                <a:latin typeface="Poppins SemiBold"/>
                <a:cs typeface="Poppins SemiBold"/>
              </a:rPr>
              <a:t>Objectif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421</Words>
  <Application>Microsoft Office PowerPoint</Application>
  <PresentationFormat>Grand écran</PresentationFormat>
  <Paragraphs>96</Paragraphs>
  <Slides>14</Slides>
  <Notes>14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23" baseType="lpstr">
      <vt:lpstr>Arial</vt:lpstr>
      <vt:lpstr>Calibri</vt:lpstr>
      <vt:lpstr>Calibri Light</vt:lpstr>
      <vt:lpstr>Open Sans</vt:lpstr>
      <vt:lpstr>Poppins</vt:lpstr>
      <vt:lpstr>Poppins Medium</vt:lpstr>
      <vt:lpstr>Poppins SemiBold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Brendan Monot</dc:creator>
  <cp:lastModifiedBy>Manon Deniel</cp:lastModifiedBy>
  <cp:revision>35</cp:revision>
  <dcterms:created xsi:type="dcterms:W3CDTF">2026-02-25T09:19:12Z</dcterms:created>
  <dcterms:modified xsi:type="dcterms:W3CDTF">2026-03-31T13:28:14Z</dcterms:modified>
</cp:coreProperties>
</file>