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4" r:id="rId2"/>
    <p:sldId id="265" r:id="rId3"/>
    <p:sldId id="257" r:id="rId4"/>
    <p:sldId id="258" r:id="rId5"/>
    <p:sldId id="259" r:id="rId6"/>
    <p:sldId id="266" r:id="rId7"/>
    <p:sldId id="269" r:id="rId8"/>
    <p:sldId id="268" r:id="rId9"/>
    <p:sldId id="261" r:id="rId10"/>
    <p:sldId id="277" r:id="rId11"/>
    <p:sldId id="278" r:id="rId12"/>
    <p:sldId id="267" r:id="rId13"/>
    <p:sldId id="270" r:id="rId14"/>
    <p:sldId id="271" r:id="rId15"/>
    <p:sldId id="272" r:id="rId16"/>
    <p:sldId id="273" r:id="rId17"/>
    <p:sldId id="274" r:id="rId18"/>
    <p:sldId id="276" r:id="rId19"/>
    <p:sldId id="275" r:id="rId20"/>
    <p:sldId id="263" r:id="rId21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425C"/>
    <a:srgbClr val="7030A0"/>
    <a:srgbClr val="9933FF"/>
    <a:srgbClr val="CC66FF"/>
    <a:srgbClr val="CC99FF"/>
    <a:srgbClr val="E6DCF5"/>
    <a:srgbClr val="5258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2237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445577-6612-41B0-B9DA-B94CCE4C7A7B}" type="doc">
      <dgm:prSet loTypeId="urn:microsoft.com/office/officeart/2005/8/layout/process1" loCatId="process" qsTypeId="urn:microsoft.com/office/officeart/2005/8/quickstyle/simple1" qsCatId="simple" csTypeId="urn:microsoft.com/office/officeart/2005/8/colors/accent1_3" csCatId="accent1" phldr="1"/>
      <dgm:spPr/>
    </dgm:pt>
    <dgm:pt modelId="{2CA44FC9-394F-41C9-B695-BFE75FD0E801}">
      <dgm:prSet phldrT="[Texte]"/>
      <dgm:spPr>
        <a:solidFill>
          <a:srgbClr val="E6DCF5"/>
        </a:solidFill>
      </dgm:spPr>
      <dgm:t>
        <a:bodyPr/>
        <a:lstStyle/>
        <a:p>
          <a:r>
            <a:rPr lang="fr-FR" dirty="0">
              <a:solidFill>
                <a:srgbClr val="3D425C"/>
              </a:solidFill>
              <a:latin typeface="Montserrat" panose="00000500000000000000" pitchFamily="2" charset="0"/>
            </a:rPr>
            <a:t>Préparation de l’expérimentation  (temporalité, autorisations de l’Université, recrutement des testeurs…)</a:t>
          </a:r>
        </a:p>
      </dgm:t>
    </dgm:pt>
    <dgm:pt modelId="{6DC02F0A-F521-4363-BFD3-0C9AE02A8ABD}" type="parTrans" cxnId="{0211F673-E4E2-4640-BAC1-0E9F9E92E0B8}">
      <dgm:prSet/>
      <dgm:spPr/>
      <dgm:t>
        <a:bodyPr/>
        <a:lstStyle/>
        <a:p>
          <a:endParaRPr lang="fr-FR">
            <a:latin typeface="Montserrat" panose="00000500000000000000" pitchFamily="2" charset="0"/>
          </a:endParaRPr>
        </a:p>
      </dgm:t>
    </dgm:pt>
    <dgm:pt modelId="{FC93573A-763C-4F8D-BEEC-F438520A1DA7}" type="sibTrans" cxnId="{0211F673-E4E2-4640-BAC1-0E9F9E92E0B8}">
      <dgm:prSet/>
      <dgm:spPr>
        <a:solidFill>
          <a:srgbClr val="E6DCF5"/>
        </a:solidFill>
      </dgm:spPr>
      <dgm:t>
        <a:bodyPr/>
        <a:lstStyle/>
        <a:p>
          <a:endParaRPr lang="fr-FR">
            <a:latin typeface="Montserrat" panose="00000500000000000000" pitchFamily="2" charset="0"/>
          </a:endParaRPr>
        </a:p>
      </dgm:t>
    </dgm:pt>
    <dgm:pt modelId="{09906F56-73F8-4943-B90C-E612432BD096}">
      <dgm:prSet phldrT="[Texte]"/>
      <dgm:spPr>
        <a:solidFill>
          <a:srgbClr val="CC99FF"/>
        </a:solidFill>
      </dgm:spPr>
      <dgm:t>
        <a:bodyPr/>
        <a:lstStyle/>
        <a:p>
          <a:r>
            <a:rPr lang="fr-FR" dirty="0">
              <a:latin typeface="Montserrat" panose="00000500000000000000" pitchFamily="2" charset="0"/>
            </a:rPr>
            <a:t>Synchrone : Présentation du plugin et de la grille d’évaluation pour l’expérimentation</a:t>
          </a:r>
        </a:p>
      </dgm:t>
    </dgm:pt>
    <dgm:pt modelId="{A14C5A33-8040-4F28-ABFE-2B853646A6EA}" type="parTrans" cxnId="{52DB3B56-A148-4B0B-9A68-E0260538A295}">
      <dgm:prSet/>
      <dgm:spPr/>
      <dgm:t>
        <a:bodyPr/>
        <a:lstStyle/>
        <a:p>
          <a:endParaRPr lang="fr-FR">
            <a:latin typeface="Montserrat" panose="00000500000000000000" pitchFamily="2" charset="0"/>
          </a:endParaRPr>
        </a:p>
      </dgm:t>
    </dgm:pt>
    <dgm:pt modelId="{E5B4D329-81D0-49B7-83D8-C310BD60ABA1}" type="sibTrans" cxnId="{52DB3B56-A148-4B0B-9A68-E0260538A295}">
      <dgm:prSet/>
      <dgm:spPr>
        <a:solidFill>
          <a:srgbClr val="CC99FF"/>
        </a:solidFill>
      </dgm:spPr>
      <dgm:t>
        <a:bodyPr/>
        <a:lstStyle/>
        <a:p>
          <a:endParaRPr lang="fr-FR">
            <a:latin typeface="Montserrat" panose="00000500000000000000" pitchFamily="2" charset="0"/>
          </a:endParaRPr>
        </a:p>
      </dgm:t>
    </dgm:pt>
    <dgm:pt modelId="{CD794B80-A50B-4D72-A6B2-10A0CAD7D858}">
      <dgm:prSet phldrT="[Texte]"/>
      <dgm:spPr>
        <a:solidFill>
          <a:srgbClr val="CC66FF"/>
        </a:solidFill>
      </dgm:spPr>
      <dgm:t>
        <a:bodyPr/>
        <a:lstStyle/>
        <a:p>
          <a:r>
            <a:rPr lang="fr-FR" dirty="0">
              <a:latin typeface="Montserrat" panose="00000500000000000000" pitchFamily="2" charset="0"/>
            </a:rPr>
            <a:t>Asynchrone : Phase de test pour la génération de cours dans Moodle</a:t>
          </a:r>
        </a:p>
      </dgm:t>
    </dgm:pt>
    <dgm:pt modelId="{562548AE-3EA0-4917-A152-4EB893CEA176}" type="parTrans" cxnId="{3F8D9B15-B4E4-41FA-98AE-4336FFC42A1B}">
      <dgm:prSet/>
      <dgm:spPr/>
      <dgm:t>
        <a:bodyPr/>
        <a:lstStyle/>
        <a:p>
          <a:endParaRPr lang="fr-FR">
            <a:latin typeface="Montserrat" panose="00000500000000000000" pitchFamily="2" charset="0"/>
          </a:endParaRPr>
        </a:p>
      </dgm:t>
    </dgm:pt>
    <dgm:pt modelId="{200B648C-DEF6-471A-A7E8-4CD50E9276F8}" type="sibTrans" cxnId="{3F8D9B15-B4E4-41FA-98AE-4336FFC42A1B}">
      <dgm:prSet/>
      <dgm:spPr>
        <a:solidFill>
          <a:srgbClr val="CC66FF"/>
        </a:solidFill>
      </dgm:spPr>
      <dgm:t>
        <a:bodyPr/>
        <a:lstStyle/>
        <a:p>
          <a:endParaRPr lang="fr-FR">
            <a:latin typeface="Montserrat" panose="00000500000000000000" pitchFamily="2" charset="0"/>
          </a:endParaRPr>
        </a:p>
      </dgm:t>
    </dgm:pt>
    <dgm:pt modelId="{20DAD35D-E7DD-49D0-BCBF-D2E8566D22C1}">
      <dgm:prSet phldrT="[Texte]"/>
      <dgm:spPr>
        <a:solidFill>
          <a:srgbClr val="7030A0"/>
        </a:solidFill>
      </dgm:spPr>
      <dgm:t>
        <a:bodyPr/>
        <a:lstStyle/>
        <a:p>
          <a:r>
            <a:rPr lang="fr-FR" dirty="0">
              <a:solidFill>
                <a:schemeClr val="bg1"/>
              </a:solidFill>
              <a:latin typeface="Montserrat" panose="00000500000000000000" pitchFamily="2" charset="0"/>
            </a:rPr>
            <a:t>Recueil des retours et analyse des résultats</a:t>
          </a:r>
        </a:p>
      </dgm:t>
    </dgm:pt>
    <dgm:pt modelId="{257F5075-31BB-440A-A72A-606A2EE5ECE9}" type="parTrans" cxnId="{EAA5E6D0-04FA-4A86-B6DE-46402F28173F}">
      <dgm:prSet/>
      <dgm:spPr/>
      <dgm:t>
        <a:bodyPr/>
        <a:lstStyle/>
        <a:p>
          <a:endParaRPr lang="fr-FR">
            <a:latin typeface="Montserrat" panose="00000500000000000000" pitchFamily="2" charset="0"/>
          </a:endParaRPr>
        </a:p>
      </dgm:t>
    </dgm:pt>
    <dgm:pt modelId="{A4CA15D8-8B97-4A8A-8DD0-E3033CB90BEA}" type="sibTrans" cxnId="{EAA5E6D0-04FA-4A86-B6DE-46402F28173F}">
      <dgm:prSet/>
      <dgm:spPr/>
      <dgm:t>
        <a:bodyPr/>
        <a:lstStyle/>
        <a:p>
          <a:endParaRPr lang="fr-FR">
            <a:latin typeface="Montserrat" panose="00000500000000000000" pitchFamily="2" charset="0"/>
          </a:endParaRPr>
        </a:p>
      </dgm:t>
    </dgm:pt>
    <dgm:pt modelId="{23B5A8BB-EBEF-4B8A-92C5-495528BE6C3E}" type="pres">
      <dgm:prSet presAssocID="{00445577-6612-41B0-B9DA-B94CCE4C7A7B}" presName="Name0" presStyleCnt="0">
        <dgm:presLayoutVars>
          <dgm:dir/>
          <dgm:resizeHandles val="exact"/>
        </dgm:presLayoutVars>
      </dgm:prSet>
      <dgm:spPr/>
    </dgm:pt>
    <dgm:pt modelId="{2E1152BB-0B5F-4C12-B40F-FA301B720280}" type="pres">
      <dgm:prSet presAssocID="{2CA44FC9-394F-41C9-B695-BFE75FD0E801}" presName="node" presStyleLbl="node1" presStyleIdx="0" presStyleCnt="4">
        <dgm:presLayoutVars>
          <dgm:bulletEnabled val="1"/>
        </dgm:presLayoutVars>
      </dgm:prSet>
      <dgm:spPr/>
    </dgm:pt>
    <dgm:pt modelId="{BDB66840-25FE-4ACC-BBB1-39787A8E817B}" type="pres">
      <dgm:prSet presAssocID="{FC93573A-763C-4F8D-BEEC-F438520A1DA7}" presName="sibTrans" presStyleLbl="sibTrans2D1" presStyleIdx="0" presStyleCnt="3"/>
      <dgm:spPr/>
    </dgm:pt>
    <dgm:pt modelId="{991701AE-5519-41A0-AC1F-18A2C942F612}" type="pres">
      <dgm:prSet presAssocID="{FC93573A-763C-4F8D-BEEC-F438520A1DA7}" presName="connectorText" presStyleLbl="sibTrans2D1" presStyleIdx="0" presStyleCnt="3"/>
      <dgm:spPr/>
    </dgm:pt>
    <dgm:pt modelId="{B91C5114-A3BE-4DF2-BFCC-DE9368683007}" type="pres">
      <dgm:prSet presAssocID="{09906F56-73F8-4943-B90C-E612432BD096}" presName="node" presStyleLbl="node1" presStyleIdx="1" presStyleCnt="4">
        <dgm:presLayoutVars>
          <dgm:bulletEnabled val="1"/>
        </dgm:presLayoutVars>
      </dgm:prSet>
      <dgm:spPr/>
    </dgm:pt>
    <dgm:pt modelId="{934611D0-A244-4331-A36E-8D96EAEC4349}" type="pres">
      <dgm:prSet presAssocID="{E5B4D329-81D0-49B7-83D8-C310BD60ABA1}" presName="sibTrans" presStyleLbl="sibTrans2D1" presStyleIdx="1" presStyleCnt="3"/>
      <dgm:spPr/>
    </dgm:pt>
    <dgm:pt modelId="{BD3506BA-C5D1-47C0-8227-B813426BF8F1}" type="pres">
      <dgm:prSet presAssocID="{E5B4D329-81D0-49B7-83D8-C310BD60ABA1}" presName="connectorText" presStyleLbl="sibTrans2D1" presStyleIdx="1" presStyleCnt="3"/>
      <dgm:spPr/>
    </dgm:pt>
    <dgm:pt modelId="{C3ABB88E-A067-411A-B689-2E2D78B7A14F}" type="pres">
      <dgm:prSet presAssocID="{CD794B80-A50B-4D72-A6B2-10A0CAD7D858}" presName="node" presStyleLbl="node1" presStyleIdx="2" presStyleCnt="4">
        <dgm:presLayoutVars>
          <dgm:bulletEnabled val="1"/>
        </dgm:presLayoutVars>
      </dgm:prSet>
      <dgm:spPr/>
    </dgm:pt>
    <dgm:pt modelId="{59A22848-F9F1-4A1C-8698-702F19B2C7C8}" type="pres">
      <dgm:prSet presAssocID="{200B648C-DEF6-471A-A7E8-4CD50E9276F8}" presName="sibTrans" presStyleLbl="sibTrans2D1" presStyleIdx="2" presStyleCnt="3"/>
      <dgm:spPr/>
    </dgm:pt>
    <dgm:pt modelId="{DCC5CC23-F387-485B-B237-AFC699815059}" type="pres">
      <dgm:prSet presAssocID="{200B648C-DEF6-471A-A7E8-4CD50E9276F8}" presName="connectorText" presStyleLbl="sibTrans2D1" presStyleIdx="2" presStyleCnt="3"/>
      <dgm:spPr/>
    </dgm:pt>
    <dgm:pt modelId="{6413AA5C-1318-4E7D-9A1A-D4C770EE0A87}" type="pres">
      <dgm:prSet presAssocID="{20DAD35D-E7DD-49D0-BCBF-D2E8566D22C1}" presName="node" presStyleLbl="node1" presStyleIdx="3" presStyleCnt="4">
        <dgm:presLayoutVars>
          <dgm:bulletEnabled val="1"/>
        </dgm:presLayoutVars>
      </dgm:prSet>
      <dgm:spPr/>
    </dgm:pt>
  </dgm:ptLst>
  <dgm:cxnLst>
    <dgm:cxn modelId="{F97E0007-1DA6-47A1-893F-B502A373FFE5}" type="presOf" srcId="{E5B4D329-81D0-49B7-83D8-C310BD60ABA1}" destId="{BD3506BA-C5D1-47C0-8227-B813426BF8F1}" srcOrd="1" destOrd="0" presId="urn:microsoft.com/office/officeart/2005/8/layout/process1"/>
    <dgm:cxn modelId="{3F8D9B15-B4E4-41FA-98AE-4336FFC42A1B}" srcId="{00445577-6612-41B0-B9DA-B94CCE4C7A7B}" destId="{CD794B80-A50B-4D72-A6B2-10A0CAD7D858}" srcOrd="2" destOrd="0" parTransId="{562548AE-3EA0-4917-A152-4EB893CEA176}" sibTransId="{200B648C-DEF6-471A-A7E8-4CD50E9276F8}"/>
    <dgm:cxn modelId="{800F6F1E-9CC7-4017-91AD-C8557A444BC6}" type="presOf" srcId="{200B648C-DEF6-471A-A7E8-4CD50E9276F8}" destId="{59A22848-F9F1-4A1C-8698-702F19B2C7C8}" srcOrd="0" destOrd="0" presId="urn:microsoft.com/office/officeart/2005/8/layout/process1"/>
    <dgm:cxn modelId="{380F0E34-F8A6-4205-BF9A-E47B500CE305}" type="presOf" srcId="{CD794B80-A50B-4D72-A6B2-10A0CAD7D858}" destId="{C3ABB88E-A067-411A-B689-2E2D78B7A14F}" srcOrd="0" destOrd="0" presId="urn:microsoft.com/office/officeart/2005/8/layout/process1"/>
    <dgm:cxn modelId="{7C07F540-BF04-4703-B71F-8AA4141DFBE1}" type="presOf" srcId="{200B648C-DEF6-471A-A7E8-4CD50E9276F8}" destId="{DCC5CC23-F387-485B-B237-AFC699815059}" srcOrd="1" destOrd="0" presId="urn:microsoft.com/office/officeart/2005/8/layout/process1"/>
    <dgm:cxn modelId="{86D7AD70-574F-4B1B-B337-4966B7F06950}" type="presOf" srcId="{E5B4D329-81D0-49B7-83D8-C310BD60ABA1}" destId="{934611D0-A244-4331-A36E-8D96EAEC4349}" srcOrd="0" destOrd="0" presId="urn:microsoft.com/office/officeart/2005/8/layout/process1"/>
    <dgm:cxn modelId="{0211F673-E4E2-4640-BAC1-0E9F9E92E0B8}" srcId="{00445577-6612-41B0-B9DA-B94CCE4C7A7B}" destId="{2CA44FC9-394F-41C9-B695-BFE75FD0E801}" srcOrd="0" destOrd="0" parTransId="{6DC02F0A-F521-4363-BFD3-0C9AE02A8ABD}" sibTransId="{FC93573A-763C-4F8D-BEEC-F438520A1DA7}"/>
    <dgm:cxn modelId="{52DB3B56-A148-4B0B-9A68-E0260538A295}" srcId="{00445577-6612-41B0-B9DA-B94CCE4C7A7B}" destId="{09906F56-73F8-4943-B90C-E612432BD096}" srcOrd="1" destOrd="0" parTransId="{A14C5A33-8040-4F28-ABFE-2B853646A6EA}" sibTransId="{E5B4D329-81D0-49B7-83D8-C310BD60ABA1}"/>
    <dgm:cxn modelId="{A00BEA77-35C9-46E4-9365-837F1AEB6BBA}" type="presOf" srcId="{FC93573A-763C-4F8D-BEEC-F438520A1DA7}" destId="{991701AE-5519-41A0-AC1F-18A2C942F612}" srcOrd="1" destOrd="0" presId="urn:microsoft.com/office/officeart/2005/8/layout/process1"/>
    <dgm:cxn modelId="{B71BFC5A-8385-418B-AB4E-288FA6546FE2}" type="presOf" srcId="{20DAD35D-E7DD-49D0-BCBF-D2E8566D22C1}" destId="{6413AA5C-1318-4E7D-9A1A-D4C770EE0A87}" srcOrd="0" destOrd="0" presId="urn:microsoft.com/office/officeart/2005/8/layout/process1"/>
    <dgm:cxn modelId="{E0A1BA93-3E41-43BA-A151-18C8059EB0C3}" type="presOf" srcId="{00445577-6612-41B0-B9DA-B94CCE4C7A7B}" destId="{23B5A8BB-EBEF-4B8A-92C5-495528BE6C3E}" srcOrd="0" destOrd="0" presId="urn:microsoft.com/office/officeart/2005/8/layout/process1"/>
    <dgm:cxn modelId="{42A06AD0-AB15-49B9-8C67-ACEED8F77F2D}" type="presOf" srcId="{FC93573A-763C-4F8D-BEEC-F438520A1DA7}" destId="{BDB66840-25FE-4ACC-BBB1-39787A8E817B}" srcOrd="0" destOrd="0" presId="urn:microsoft.com/office/officeart/2005/8/layout/process1"/>
    <dgm:cxn modelId="{EAA5E6D0-04FA-4A86-B6DE-46402F28173F}" srcId="{00445577-6612-41B0-B9DA-B94CCE4C7A7B}" destId="{20DAD35D-E7DD-49D0-BCBF-D2E8566D22C1}" srcOrd="3" destOrd="0" parTransId="{257F5075-31BB-440A-A72A-606A2EE5ECE9}" sibTransId="{A4CA15D8-8B97-4A8A-8DD0-E3033CB90BEA}"/>
    <dgm:cxn modelId="{B1DD04F4-BBAF-4C56-9653-3B5155600C8A}" type="presOf" srcId="{2CA44FC9-394F-41C9-B695-BFE75FD0E801}" destId="{2E1152BB-0B5F-4C12-B40F-FA301B720280}" srcOrd="0" destOrd="0" presId="urn:microsoft.com/office/officeart/2005/8/layout/process1"/>
    <dgm:cxn modelId="{E9A157FF-0245-449A-B0FB-225F7094295B}" type="presOf" srcId="{09906F56-73F8-4943-B90C-E612432BD096}" destId="{B91C5114-A3BE-4DF2-BFCC-DE9368683007}" srcOrd="0" destOrd="0" presId="urn:microsoft.com/office/officeart/2005/8/layout/process1"/>
    <dgm:cxn modelId="{B39B3D9C-D726-447D-84C0-89237CC25C04}" type="presParOf" srcId="{23B5A8BB-EBEF-4B8A-92C5-495528BE6C3E}" destId="{2E1152BB-0B5F-4C12-B40F-FA301B720280}" srcOrd="0" destOrd="0" presId="urn:microsoft.com/office/officeart/2005/8/layout/process1"/>
    <dgm:cxn modelId="{CB9E9A52-E6B7-4383-A397-68FBB87DA635}" type="presParOf" srcId="{23B5A8BB-EBEF-4B8A-92C5-495528BE6C3E}" destId="{BDB66840-25FE-4ACC-BBB1-39787A8E817B}" srcOrd="1" destOrd="0" presId="urn:microsoft.com/office/officeart/2005/8/layout/process1"/>
    <dgm:cxn modelId="{3AFF7A89-FC26-4D2C-BFEE-6D81C7BB7D8C}" type="presParOf" srcId="{BDB66840-25FE-4ACC-BBB1-39787A8E817B}" destId="{991701AE-5519-41A0-AC1F-18A2C942F612}" srcOrd="0" destOrd="0" presId="urn:microsoft.com/office/officeart/2005/8/layout/process1"/>
    <dgm:cxn modelId="{B9FF2CAB-B893-40E4-B5A4-7F5C9D77E7B6}" type="presParOf" srcId="{23B5A8BB-EBEF-4B8A-92C5-495528BE6C3E}" destId="{B91C5114-A3BE-4DF2-BFCC-DE9368683007}" srcOrd="2" destOrd="0" presId="urn:microsoft.com/office/officeart/2005/8/layout/process1"/>
    <dgm:cxn modelId="{63F40B28-1A79-40EF-86E6-01C2A48EA724}" type="presParOf" srcId="{23B5A8BB-EBEF-4B8A-92C5-495528BE6C3E}" destId="{934611D0-A244-4331-A36E-8D96EAEC4349}" srcOrd="3" destOrd="0" presId="urn:microsoft.com/office/officeart/2005/8/layout/process1"/>
    <dgm:cxn modelId="{CD57BDB7-531A-47A3-83FF-D0B58CF7D9FA}" type="presParOf" srcId="{934611D0-A244-4331-A36E-8D96EAEC4349}" destId="{BD3506BA-C5D1-47C0-8227-B813426BF8F1}" srcOrd="0" destOrd="0" presId="urn:microsoft.com/office/officeart/2005/8/layout/process1"/>
    <dgm:cxn modelId="{7B3267F8-6F9D-49FB-A75A-CB35EE95FD30}" type="presParOf" srcId="{23B5A8BB-EBEF-4B8A-92C5-495528BE6C3E}" destId="{C3ABB88E-A067-411A-B689-2E2D78B7A14F}" srcOrd="4" destOrd="0" presId="urn:microsoft.com/office/officeart/2005/8/layout/process1"/>
    <dgm:cxn modelId="{D881EB86-23D9-40AD-89DB-73A5E3377999}" type="presParOf" srcId="{23B5A8BB-EBEF-4B8A-92C5-495528BE6C3E}" destId="{59A22848-F9F1-4A1C-8698-702F19B2C7C8}" srcOrd="5" destOrd="0" presId="urn:microsoft.com/office/officeart/2005/8/layout/process1"/>
    <dgm:cxn modelId="{F9BDB9C1-4429-49ED-8ECD-CA3A88B5C78E}" type="presParOf" srcId="{59A22848-F9F1-4A1C-8698-702F19B2C7C8}" destId="{DCC5CC23-F387-485B-B237-AFC699815059}" srcOrd="0" destOrd="0" presId="urn:microsoft.com/office/officeart/2005/8/layout/process1"/>
    <dgm:cxn modelId="{055B6CD6-4670-4865-AD97-673C2E4DF970}" type="presParOf" srcId="{23B5A8BB-EBEF-4B8A-92C5-495528BE6C3E}" destId="{6413AA5C-1318-4E7D-9A1A-D4C770EE0A87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1152BB-0B5F-4C12-B40F-FA301B720280}">
      <dsp:nvSpPr>
        <dsp:cNvPr id="0" name=""/>
        <dsp:cNvSpPr/>
      </dsp:nvSpPr>
      <dsp:spPr>
        <a:xfrm>
          <a:off x="4869" y="1754430"/>
          <a:ext cx="2128854" cy="2235296"/>
        </a:xfrm>
        <a:prstGeom prst="roundRect">
          <a:avLst>
            <a:gd name="adj" fmla="val 10000"/>
          </a:avLst>
        </a:prstGeom>
        <a:solidFill>
          <a:srgbClr val="E6DCF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rgbClr val="3D425C"/>
              </a:solidFill>
              <a:latin typeface="Montserrat" panose="00000500000000000000" pitchFamily="2" charset="0"/>
            </a:rPr>
            <a:t>Préparation de l’expérimentation  (temporalité, autorisations de l’Université, recrutement des testeurs…)</a:t>
          </a:r>
        </a:p>
      </dsp:txBody>
      <dsp:txXfrm>
        <a:off x="67221" y="1816782"/>
        <a:ext cx="2004150" cy="2110592"/>
      </dsp:txXfrm>
    </dsp:sp>
    <dsp:sp modelId="{BDB66840-25FE-4ACC-BBB1-39787A8E817B}">
      <dsp:nvSpPr>
        <dsp:cNvPr id="0" name=""/>
        <dsp:cNvSpPr/>
      </dsp:nvSpPr>
      <dsp:spPr>
        <a:xfrm>
          <a:off x="2346608" y="2608101"/>
          <a:ext cx="451317" cy="527955"/>
        </a:xfrm>
        <a:prstGeom prst="rightArrow">
          <a:avLst>
            <a:gd name="adj1" fmla="val 60000"/>
            <a:gd name="adj2" fmla="val 50000"/>
          </a:avLst>
        </a:prstGeom>
        <a:solidFill>
          <a:srgbClr val="E6DCF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300" kern="1200">
            <a:latin typeface="Montserrat" panose="00000500000000000000" pitchFamily="2" charset="0"/>
          </a:endParaRPr>
        </a:p>
      </dsp:txBody>
      <dsp:txXfrm>
        <a:off x="2346608" y="2713692"/>
        <a:ext cx="315922" cy="316773"/>
      </dsp:txXfrm>
    </dsp:sp>
    <dsp:sp modelId="{B91C5114-A3BE-4DF2-BFCC-DE9368683007}">
      <dsp:nvSpPr>
        <dsp:cNvPr id="0" name=""/>
        <dsp:cNvSpPr/>
      </dsp:nvSpPr>
      <dsp:spPr>
        <a:xfrm>
          <a:off x="2985264" y="1754430"/>
          <a:ext cx="2128854" cy="2235296"/>
        </a:xfrm>
        <a:prstGeom prst="roundRect">
          <a:avLst>
            <a:gd name="adj" fmla="val 10000"/>
          </a:avLst>
        </a:prstGeom>
        <a:solidFill>
          <a:srgbClr val="CC99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latin typeface="Montserrat" panose="00000500000000000000" pitchFamily="2" charset="0"/>
            </a:rPr>
            <a:t>Synchrone : Présentation du plugin et de la grille d’évaluation pour l’expérimentation</a:t>
          </a:r>
        </a:p>
      </dsp:txBody>
      <dsp:txXfrm>
        <a:off x="3047616" y="1816782"/>
        <a:ext cx="2004150" cy="2110592"/>
      </dsp:txXfrm>
    </dsp:sp>
    <dsp:sp modelId="{934611D0-A244-4331-A36E-8D96EAEC4349}">
      <dsp:nvSpPr>
        <dsp:cNvPr id="0" name=""/>
        <dsp:cNvSpPr/>
      </dsp:nvSpPr>
      <dsp:spPr>
        <a:xfrm>
          <a:off x="5327004" y="2608101"/>
          <a:ext cx="451317" cy="527955"/>
        </a:xfrm>
        <a:prstGeom prst="rightArrow">
          <a:avLst>
            <a:gd name="adj1" fmla="val 60000"/>
            <a:gd name="adj2" fmla="val 50000"/>
          </a:avLst>
        </a:prstGeom>
        <a:solidFill>
          <a:srgbClr val="CC99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300" kern="1200">
            <a:latin typeface="Montserrat" panose="00000500000000000000" pitchFamily="2" charset="0"/>
          </a:endParaRPr>
        </a:p>
      </dsp:txBody>
      <dsp:txXfrm>
        <a:off x="5327004" y="2713692"/>
        <a:ext cx="315922" cy="316773"/>
      </dsp:txXfrm>
    </dsp:sp>
    <dsp:sp modelId="{C3ABB88E-A067-411A-B689-2E2D78B7A14F}">
      <dsp:nvSpPr>
        <dsp:cNvPr id="0" name=""/>
        <dsp:cNvSpPr/>
      </dsp:nvSpPr>
      <dsp:spPr>
        <a:xfrm>
          <a:off x="5965660" y="1754430"/>
          <a:ext cx="2128854" cy="2235296"/>
        </a:xfrm>
        <a:prstGeom prst="roundRect">
          <a:avLst>
            <a:gd name="adj" fmla="val 10000"/>
          </a:avLst>
        </a:prstGeom>
        <a:solidFill>
          <a:srgbClr val="CC66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latin typeface="Montserrat" panose="00000500000000000000" pitchFamily="2" charset="0"/>
            </a:rPr>
            <a:t>Asynchrone : Phase de test pour la génération de cours dans Moodle</a:t>
          </a:r>
        </a:p>
      </dsp:txBody>
      <dsp:txXfrm>
        <a:off x="6028012" y="1816782"/>
        <a:ext cx="2004150" cy="2110592"/>
      </dsp:txXfrm>
    </dsp:sp>
    <dsp:sp modelId="{59A22848-F9F1-4A1C-8698-702F19B2C7C8}">
      <dsp:nvSpPr>
        <dsp:cNvPr id="0" name=""/>
        <dsp:cNvSpPr/>
      </dsp:nvSpPr>
      <dsp:spPr>
        <a:xfrm>
          <a:off x="8307399" y="2608101"/>
          <a:ext cx="451317" cy="527955"/>
        </a:xfrm>
        <a:prstGeom prst="rightArrow">
          <a:avLst>
            <a:gd name="adj1" fmla="val 60000"/>
            <a:gd name="adj2" fmla="val 50000"/>
          </a:avLst>
        </a:prstGeom>
        <a:solidFill>
          <a:srgbClr val="CC66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300" kern="1200">
            <a:latin typeface="Montserrat" panose="00000500000000000000" pitchFamily="2" charset="0"/>
          </a:endParaRPr>
        </a:p>
      </dsp:txBody>
      <dsp:txXfrm>
        <a:off x="8307399" y="2713692"/>
        <a:ext cx="315922" cy="316773"/>
      </dsp:txXfrm>
    </dsp:sp>
    <dsp:sp modelId="{6413AA5C-1318-4E7D-9A1A-D4C770EE0A87}">
      <dsp:nvSpPr>
        <dsp:cNvPr id="0" name=""/>
        <dsp:cNvSpPr/>
      </dsp:nvSpPr>
      <dsp:spPr>
        <a:xfrm>
          <a:off x="8946055" y="1754430"/>
          <a:ext cx="2128854" cy="2235296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>
              <a:solidFill>
                <a:schemeClr val="bg1"/>
              </a:solidFill>
              <a:latin typeface="Montserrat" panose="00000500000000000000" pitchFamily="2" charset="0"/>
            </a:rPr>
            <a:t>Recueil des retours et analyse des résultats</a:t>
          </a:r>
        </a:p>
      </dsp:txBody>
      <dsp:txXfrm>
        <a:off x="9008407" y="1816782"/>
        <a:ext cx="2004150" cy="21105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90F7A-EF12-4DE1-B607-908A9FDCBE63}" type="datetimeFigureOut">
              <a:rPr lang="fr-FR" smtClean="0"/>
              <a:t>31/03/2026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01EAA3-69CC-46B7-BDE6-D37D9421C27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2275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BD14B6-00C4-4017-931E-D77165DE46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98D701B-FB84-4638-892B-237D7FEB87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3CE2FE-79C6-4B5C-8993-5B00F79BA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1E3E-442E-4477-AFF6-BCE306411C0E}" type="datetimeFigureOut">
              <a:rPr lang="fr-FR" smtClean="0"/>
              <a:t>31/03/2026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83A32F-64C0-432A-A1EA-E280F5AA2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C13CD1B-4515-4653-8AAE-7CB700A0F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E8B8-5944-4B43-BA9B-90DA11137F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9922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63FA75-9976-4094-A2DB-07AFBDD84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6D26E82-B466-46C5-B121-816C80BB10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994413E-7B83-44A4-9020-0E08C16AB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1E3E-442E-4477-AFF6-BCE306411C0E}" type="datetimeFigureOut">
              <a:rPr lang="fr-FR" smtClean="0"/>
              <a:t>31/03/2026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C296AED-E317-4415-9B06-67D5C5F19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0625DD-0F87-4978-B1CB-75956355A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E8B8-5944-4B43-BA9B-90DA11137F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5766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A776BE5-24A7-4C96-A1BF-EA68D11C85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2D8B872-4940-4F15-B3DF-3577A1A362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8F9ABB7-9410-42B1-832C-D86127E8B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1E3E-442E-4477-AFF6-BCE306411C0E}" type="datetimeFigureOut">
              <a:rPr lang="fr-FR" smtClean="0"/>
              <a:t>31/03/2026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F1A9193-1F92-4896-8707-3DE0A08E3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33F0E8-1C41-45AF-BCC5-68E3A4900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E8B8-5944-4B43-BA9B-90DA11137F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7827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F14A32-3FA5-467A-A66B-FFE7923C5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A4A068F-95A1-44B5-9D51-91F91F668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B1A5BFF-D42A-4459-9574-DB15E8C96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1E3E-442E-4477-AFF6-BCE306411C0E}" type="datetimeFigureOut">
              <a:rPr lang="fr-FR" smtClean="0"/>
              <a:t>31/03/2026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0BE9EF8-A9B4-4E0C-98F9-8B7978B71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4072EE-209D-4EDD-B680-5408AC767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E8B8-5944-4B43-BA9B-90DA11137F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8072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30164F-5FEC-46DD-BAFD-BF09F2655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9C98712-0EA6-4CFB-862E-A04995F28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E93D664-44A5-4C9F-8D41-654C24DD6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1E3E-442E-4477-AFF6-BCE306411C0E}" type="datetimeFigureOut">
              <a:rPr lang="fr-FR" smtClean="0"/>
              <a:t>31/03/2026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582A20-2F79-4060-A3EB-F8C2B34C3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EDE30C8-0D55-4C30-B31A-79D62D94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E8B8-5944-4B43-BA9B-90DA11137F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9310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7F3FCD-4AD6-4261-AA5D-35B6A9A85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56B426-8431-47B3-94CD-E1EBFDD430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05F9EC-80F9-47EF-A81A-36DDA944AF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84D5829-31B0-4B69-9D07-D478E5234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1E3E-442E-4477-AFF6-BCE306411C0E}" type="datetimeFigureOut">
              <a:rPr lang="fr-FR" smtClean="0"/>
              <a:t>31/03/2026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2F6D647-D986-4196-9F5D-78364458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68AEEE9-FB54-4957-99D9-D536A57D9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E8B8-5944-4B43-BA9B-90DA11137F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5544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F286FC-695F-4266-8E56-2D918FEF3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3636781-5186-4AA5-AA10-46FAE9C2D9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6C9222-21FB-4009-8444-EFE49BEFB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85EE906-38A5-49C9-ADC9-CA5ED0D3C7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965F9A7-596E-40DC-BCD9-6E83D5325C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C687E7E-123A-4A88-B5B3-7152BFFD7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1E3E-442E-4477-AFF6-BCE306411C0E}" type="datetimeFigureOut">
              <a:rPr lang="fr-FR" smtClean="0"/>
              <a:t>31/03/2026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90CEA3F-4AFF-4E1D-B624-DD0CA732A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BE54979-7206-4F43-A6C1-C3B1A0582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E8B8-5944-4B43-BA9B-90DA11137F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325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E6B2EF-8AC3-4EED-A889-A1418387F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73DE84F-FB08-468A-B5CC-FB4275ADD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1E3E-442E-4477-AFF6-BCE306411C0E}" type="datetimeFigureOut">
              <a:rPr lang="fr-FR" smtClean="0"/>
              <a:t>31/03/2026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876AA8E-FA94-4C52-A083-AD435C116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D256BA0-B7E7-440C-9DE7-6DE2F1513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E8B8-5944-4B43-BA9B-90DA11137F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7643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158CB66-FF74-4E20-9D08-81FF62BDC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1E3E-442E-4477-AFF6-BCE306411C0E}" type="datetimeFigureOut">
              <a:rPr lang="fr-FR" smtClean="0"/>
              <a:t>31/03/2026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E1F103E-9405-4F82-B8DC-DD427544A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FD3E6AB-2747-4C54-90C4-97DA8D622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E8B8-5944-4B43-BA9B-90DA11137F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7928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8834DB-105F-4F25-88AC-FC800123B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278D48F-3C54-4CFA-997B-0A43A1CB42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8FFD686-2959-4FA9-862D-2E804ADB93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5CBA231-BEA6-44F1-9A87-6019A58F6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1E3E-442E-4477-AFF6-BCE306411C0E}" type="datetimeFigureOut">
              <a:rPr lang="fr-FR" smtClean="0"/>
              <a:t>31/03/2026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5B3F59C-53BB-49E7-ADE2-6A23BBD0B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2F94399-B853-43EF-A20A-AE431C208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E8B8-5944-4B43-BA9B-90DA11137F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1734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8BC94B-F7A6-406C-AB41-1EB8AFD0C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E4C3CDB-849D-46AC-80CD-22201D9130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6BC52D3-9988-4829-A510-B112DCCF33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7B5D3F1-E043-490C-9975-A01F5E8F7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1E3E-442E-4477-AFF6-BCE306411C0E}" type="datetimeFigureOut">
              <a:rPr lang="fr-FR" smtClean="0"/>
              <a:t>31/03/2026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8B50AE5-3497-4839-9D41-4769BE8E0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02C50F4-E76D-46DF-99D8-E5E67EF8C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5E8B8-5944-4B43-BA9B-90DA11137FA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2285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7CF9E46-12FA-4A76-BB20-0ECA4462A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77EAE1F-F307-45E4-9320-CBD34EBEB9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1ACF934-CA5B-43D5-86EB-5F4C91F5CD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71E3E-442E-4477-AFF6-BCE306411C0E}" type="datetimeFigureOut">
              <a:rPr lang="fr-FR" smtClean="0"/>
              <a:t>31/03/2026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BA98EF9-9087-4FE1-8D6C-F37A0EEEB7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58C9D8-0C5B-4EF5-9312-0C73F1B65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5E8B8-5944-4B43-BA9B-90DA11137FAB}" type="slidenum">
              <a:rPr lang="fr-FR" smtClean="0"/>
              <a:t>‹N°›</a:t>
            </a:fld>
            <a:endParaRPr lang="fr-FR"/>
          </a:p>
        </p:txBody>
      </p:sp>
      <p:pic>
        <p:nvPicPr>
          <p:cNvPr id="13" name="Graphique 12">
            <a:extLst>
              <a:ext uri="{FF2B5EF4-FFF2-40B4-BE49-F238E27FC236}">
                <a16:creationId xmlns:a16="http://schemas.microsoft.com/office/drawing/2014/main" id="{CC76DDAA-665D-4200-BD63-A14E991C48D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614421" y="5985514"/>
            <a:ext cx="1478757" cy="682503"/>
          </a:xfrm>
          <a:prstGeom prst="rect">
            <a:avLst/>
          </a:prstGeom>
        </p:spPr>
      </p:pic>
      <p:pic>
        <p:nvPicPr>
          <p:cNvPr id="17" name="Graphique 16">
            <a:extLst>
              <a:ext uri="{FF2B5EF4-FFF2-40B4-BE49-F238E27FC236}">
                <a16:creationId xmlns:a16="http://schemas.microsoft.com/office/drawing/2014/main" id="{980AD712-A887-4632-BCAB-33A21D91177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0" y="5695803"/>
            <a:ext cx="12192000" cy="116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816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hal.science/inria-00075378/" TargetMode="External"/><Relationship Id="rId2" Type="http://schemas.openxmlformats.org/officeDocument/2006/relationships/hyperlink" Target="https://moodle.com/fr/nouvelles/abc-learning-design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jpg"/><Relationship Id="rId7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Florence.bruneau@univ-brest.fr" TargetMode="External"/><Relationship Id="rId2" Type="http://schemas.openxmlformats.org/officeDocument/2006/relationships/hyperlink" Target="mailto:siame@univ-brest.fr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contact@elearningtouch.com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brB5Nn1KAtk?feature=oembed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B2DFA601-3D31-4BCC-A48D-B9416A39ED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141025F-5A19-47DF-B842-8417CFB24789}"/>
              </a:ext>
            </a:extLst>
          </p:cNvPr>
          <p:cNvSpPr txBox="1"/>
          <p:nvPr/>
        </p:nvSpPr>
        <p:spPr>
          <a:xfrm>
            <a:off x="1082564" y="1657227"/>
            <a:ext cx="1002686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solidFill>
                  <a:srgbClr val="7030A0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Évitez le syndrome de la page blanche avec l’IA ?  </a:t>
            </a:r>
          </a:p>
          <a:p>
            <a:pPr algn="ctr"/>
            <a:r>
              <a:rPr lang="fr-FR" sz="4400" dirty="0">
                <a:solidFill>
                  <a:srgbClr val="7030A0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Une expérimentation à l’Université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C6CCA6B-6650-47EC-9CD3-7FA925215095}"/>
              </a:ext>
            </a:extLst>
          </p:cNvPr>
          <p:cNvSpPr txBox="1"/>
          <p:nvPr/>
        </p:nvSpPr>
        <p:spPr>
          <a:xfrm>
            <a:off x="3006753" y="4228090"/>
            <a:ext cx="617849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4A1C73"/>
                </a:solidFill>
              </a:defRPr>
            </a:pPr>
            <a:r>
              <a:rPr lang="fr-FR" sz="1700" dirty="0" err="1">
                <a:latin typeface="Poppins Medium" panose="00000600000000000000" pitchFamily="2" charset="0"/>
                <a:cs typeface="Poppins Medium" panose="00000600000000000000" pitchFamily="2" charset="0"/>
              </a:rPr>
              <a:t>MiniMoot</a:t>
            </a:r>
            <a:r>
              <a:rPr lang="fr-FR" sz="1700" dirty="0">
                <a:latin typeface="Poppins Medium" panose="00000600000000000000" pitchFamily="2" charset="0"/>
                <a:cs typeface="Poppins Medium" panose="00000600000000000000" pitchFamily="2" charset="0"/>
              </a:rPr>
              <a:t> - Brest 2026</a:t>
            </a:r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6CEA9A3-DBF7-4AD5-853E-51D1BE0BB8B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91024" y="3933194"/>
            <a:ext cx="3409950" cy="5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30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90D87-112F-CE78-FC86-C0A7177A5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>
            <a:extLst>
              <a:ext uri="{FF2B5EF4-FFF2-40B4-BE49-F238E27FC236}">
                <a16:creationId xmlns:a16="http://schemas.microsoft.com/office/drawing/2014/main" id="{92018C5D-4681-B48F-C943-5CFCFB69DF60}"/>
              </a:ext>
            </a:extLst>
          </p:cNvPr>
          <p:cNvSpPr txBox="1"/>
          <p:nvPr/>
        </p:nvSpPr>
        <p:spPr>
          <a:xfrm>
            <a:off x="547579" y="453323"/>
            <a:ext cx="9977411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 dirty="0">
                <a:latin typeface="Poppins SemiBold" panose="00000700000000000000" pitchFamily="2" charset="0"/>
                <a:cs typeface="Poppins SemiBold" panose="00000700000000000000" pitchFamily="2" charset="0"/>
              </a:rPr>
              <a:t>Course AI : Génération de cours Moodle</a:t>
            </a: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6BF31310-9B5B-4F0B-F072-CB3AA5A4C2D2}"/>
              </a:ext>
            </a:extLst>
          </p:cNvPr>
          <p:cNvSpPr txBox="1"/>
          <p:nvPr/>
        </p:nvSpPr>
        <p:spPr>
          <a:xfrm>
            <a:off x="547579" y="1384112"/>
            <a:ext cx="116444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</a:rPr>
              <a:t>Un outil auteur IA intégré à Moodle qui permet aux formateurs de créer facilement des cours. </a:t>
            </a:r>
          </a:p>
          <a:p>
            <a:br>
              <a:rPr lang="fr-FR" dirty="0"/>
            </a:br>
            <a:endParaRPr dirty="0">
              <a:solidFill>
                <a:srgbClr val="3D425C"/>
              </a:solidFill>
              <a:latin typeface="Montserrat" panose="000005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1E15C6D7-A578-5E1A-7570-ADA95A39B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008" y="2112149"/>
            <a:ext cx="5549462" cy="302697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FC7B0C2-3107-5331-27C5-E9152015C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7899" y="2781840"/>
            <a:ext cx="5374636" cy="302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606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3D2EF-E6C1-5CB4-3BF1-F6119F8F4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>
            <a:extLst>
              <a:ext uri="{FF2B5EF4-FFF2-40B4-BE49-F238E27FC236}">
                <a16:creationId xmlns:a16="http://schemas.microsoft.com/office/drawing/2014/main" id="{BA64C55C-BDBF-9681-3924-A2656C40A657}"/>
              </a:ext>
            </a:extLst>
          </p:cNvPr>
          <p:cNvSpPr txBox="1"/>
          <p:nvPr/>
        </p:nvSpPr>
        <p:spPr>
          <a:xfrm>
            <a:off x="547579" y="453323"/>
            <a:ext cx="9977411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 dirty="0">
                <a:latin typeface="Poppins SemiBold" panose="00000700000000000000" pitchFamily="2" charset="0"/>
                <a:cs typeface="Poppins SemiBold" panose="00000700000000000000" pitchFamily="2" charset="0"/>
              </a:rPr>
              <a:t>Course AI : Génération de cours Moodle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5D841B-BF42-C57A-ABCE-A16C3BF0C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369" y="1210264"/>
            <a:ext cx="6829261" cy="5496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53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7147DD-8647-9433-627B-C67FC9ACB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ABD94D2A-45B5-C6F4-3C66-9F4120C6C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4F43F7EA-48DB-4192-115B-B6F5DEAAB438}"/>
              </a:ext>
            </a:extLst>
          </p:cNvPr>
          <p:cNvSpPr txBox="1"/>
          <p:nvPr/>
        </p:nvSpPr>
        <p:spPr>
          <a:xfrm>
            <a:off x="1081514" y="1690663"/>
            <a:ext cx="1002686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solidFill>
                  <a:srgbClr val="7030A0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Une expérimentation IA terrain menée à l’Université de Bretagne Occidentale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229A39B-EA40-18EA-61A7-B03AD923E6C2}"/>
              </a:ext>
            </a:extLst>
          </p:cNvPr>
          <p:cNvSpPr txBox="1"/>
          <p:nvPr/>
        </p:nvSpPr>
        <p:spPr>
          <a:xfrm>
            <a:off x="3006753" y="4228090"/>
            <a:ext cx="617849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4A1C73"/>
                </a:solidFill>
              </a:defRPr>
            </a:pPr>
            <a:r>
              <a:rPr lang="fr-FR" sz="1700" dirty="0" err="1">
                <a:latin typeface="Poppins Medium" panose="00000600000000000000" pitchFamily="2" charset="0"/>
                <a:cs typeface="Poppins Medium" panose="00000600000000000000" pitchFamily="2" charset="0"/>
              </a:rPr>
              <a:t>MiniMoot</a:t>
            </a:r>
            <a:r>
              <a:rPr lang="fr-FR" sz="1700" dirty="0">
                <a:latin typeface="Poppins Medium" panose="00000600000000000000" pitchFamily="2" charset="0"/>
                <a:cs typeface="Poppins Medium" panose="00000600000000000000" pitchFamily="2" charset="0"/>
              </a:rPr>
              <a:t> - Brest 2026</a:t>
            </a:r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3D045BA0-7745-E92E-5A11-8F5B8F0A3C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91024" y="3933194"/>
            <a:ext cx="3409950" cy="5715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F9C2974-9DE2-568C-21A6-9D124585CC01}"/>
              </a:ext>
            </a:extLst>
          </p:cNvPr>
          <p:cNvSpPr txBox="1"/>
          <p:nvPr/>
        </p:nvSpPr>
        <p:spPr>
          <a:xfrm>
            <a:off x="3022250" y="2814409"/>
            <a:ext cx="61453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57458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3C937-664D-6957-CE68-0A40FB4BE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>
            <a:extLst>
              <a:ext uri="{FF2B5EF4-FFF2-40B4-BE49-F238E27FC236}">
                <a16:creationId xmlns:a16="http://schemas.microsoft.com/office/drawing/2014/main" id="{3DC967AE-FB24-7D5D-6732-D374302C9A52}"/>
              </a:ext>
            </a:extLst>
          </p:cNvPr>
          <p:cNvSpPr txBox="1"/>
          <p:nvPr/>
        </p:nvSpPr>
        <p:spPr>
          <a:xfrm>
            <a:off x="1084667" y="369635"/>
            <a:ext cx="2938625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 dirty="0">
                <a:latin typeface="Poppins SemiBold" panose="00000700000000000000" pitchFamily="2" charset="0"/>
                <a:cs typeface="Poppins SemiBold" panose="00000700000000000000" pitchFamily="2" charset="0"/>
              </a:rPr>
              <a:t>Le cadrage</a:t>
            </a: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25CA2CE0-FE56-E8DA-081E-6E152380D5BE}"/>
              </a:ext>
            </a:extLst>
          </p:cNvPr>
          <p:cNvSpPr txBox="1"/>
          <p:nvPr/>
        </p:nvSpPr>
        <p:spPr>
          <a:xfrm>
            <a:off x="1084667" y="1563940"/>
            <a:ext cx="1002266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Profils des testeurs : </a:t>
            </a: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personnes enseignantes, </a:t>
            </a:r>
            <a:r>
              <a:rPr lang="fr-FR" dirty="0" err="1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enseignantes-chercheures</a:t>
            </a: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 et étudiantes du Master </a:t>
            </a:r>
            <a:r>
              <a:rPr lang="fr-FR" dirty="0" err="1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MFApi</a:t>
            </a:r>
            <a:endParaRPr lang="fr-FR" dirty="0">
              <a:solidFill>
                <a:srgbClr val="3D425C"/>
              </a:solidFill>
              <a:latin typeface="Montserrat" panose="000005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fr-FR" b="1" dirty="0">
              <a:solidFill>
                <a:srgbClr val="3D425C"/>
              </a:solidFill>
              <a:latin typeface="Montserrat" panose="000005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Critères d’évaluation (noté de 1 à 5) : </a:t>
            </a:r>
          </a:p>
          <a:p>
            <a:pPr marL="742950" lvl="1" indent="-285750" fontAlgn="base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Pertinence pédagogique, </a:t>
            </a:r>
          </a:p>
          <a:p>
            <a:pPr marL="742950" lvl="1" indent="-285750" fontAlgn="base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Structure et organisation, </a:t>
            </a:r>
          </a:p>
          <a:p>
            <a:pPr marL="742950" lvl="1" indent="-285750" fontAlgn="base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Qualité du contenu, </a:t>
            </a:r>
          </a:p>
          <a:p>
            <a:pPr marL="742950" lvl="1" indent="-285750" fontAlgn="base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Clarté et lisibilité, </a:t>
            </a:r>
          </a:p>
          <a:p>
            <a:pPr marL="742950" lvl="1" indent="-285750" fontAlgn="base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Diversité des activités proposées, </a:t>
            </a:r>
          </a:p>
          <a:p>
            <a:pPr marL="742950" lvl="1" indent="-285750" fontAlgn="base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Qualité des questions, </a:t>
            </a:r>
          </a:p>
          <a:p>
            <a:pPr marL="742950" lvl="1" indent="-285750" fontAlgn="base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Interaction et engagement,</a:t>
            </a:r>
          </a:p>
          <a:p>
            <a:pPr marL="742950" lvl="1" indent="-285750" fontAlgn="base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Adaptabilité</a:t>
            </a:r>
          </a:p>
          <a:p>
            <a:pPr lvl="1" fontAlgn="base"/>
            <a:endParaRPr lang="fr-FR" dirty="0">
              <a:solidFill>
                <a:srgbClr val="3D425C"/>
              </a:solidFill>
              <a:latin typeface="Montserrat" panose="000005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Guidance pour l’expérimentation : </a:t>
            </a: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Types de scénarios et les types des sources</a:t>
            </a:r>
          </a:p>
          <a:p>
            <a:pPr fontAlgn="base"/>
            <a:b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dirty="0">
              <a:solidFill>
                <a:srgbClr val="3D425C"/>
              </a:solidFill>
              <a:latin typeface="Montserrat" panose="000005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7280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3F6CC-D84B-1A6C-86DC-C64DFF02C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>
            <a:extLst>
              <a:ext uri="{FF2B5EF4-FFF2-40B4-BE49-F238E27FC236}">
                <a16:creationId xmlns:a16="http://schemas.microsoft.com/office/drawing/2014/main" id="{F49DC1D3-E2EB-527B-FCF7-F82209CD762E}"/>
              </a:ext>
            </a:extLst>
          </p:cNvPr>
          <p:cNvSpPr txBox="1"/>
          <p:nvPr/>
        </p:nvSpPr>
        <p:spPr>
          <a:xfrm>
            <a:off x="1084667" y="369635"/>
            <a:ext cx="2938625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 dirty="0">
                <a:latin typeface="Poppins SemiBold" panose="00000700000000000000" pitchFamily="2" charset="0"/>
                <a:cs typeface="Poppins SemiBold" panose="00000700000000000000" pitchFamily="2" charset="0"/>
              </a:rPr>
              <a:t>Le cadrage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BDCE2C95-DB64-98BE-8315-DA6C1394CC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2024646"/>
              </p:ext>
            </p:extLst>
          </p:nvPr>
        </p:nvGraphicFramePr>
        <p:xfrm>
          <a:off x="556110" y="977462"/>
          <a:ext cx="11079779" cy="5744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EC31EE7-DBBF-66F7-6F83-BCBB4AA0DBD9}"/>
              </a:ext>
            </a:extLst>
          </p:cNvPr>
          <p:cNvSpPr txBox="1"/>
          <p:nvPr/>
        </p:nvSpPr>
        <p:spPr>
          <a:xfrm>
            <a:off x="879127" y="1997270"/>
            <a:ext cx="1547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3D425C"/>
                </a:solidFill>
                <a:latin typeface="Montserrat" panose="00000500000000000000" pitchFamily="2" charset="0"/>
              </a:rPr>
              <a:t>Fin mars 2025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37302C7-A31F-882E-5E00-55E71DBD3368}"/>
              </a:ext>
            </a:extLst>
          </p:cNvPr>
          <p:cNvSpPr txBox="1"/>
          <p:nvPr/>
        </p:nvSpPr>
        <p:spPr>
          <a:xfrm>
            <a:off x="3770582" y="1997270"/>
            <a:ext cx="1731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3D425C"/>
                </a:solidFill>
                <a:latin typeface="Montserrat" panose="00000500000000000000" pitchFamily="2" charset="0"/>
              </a:rPr>
              <a:t>Mi-mai / Fin mai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A86ABF1-4AAC-384F-4E0A-3AF7F6616C5C}"/>
              </a:ext>
            </a:extLst>
          </p:cNvPr>
          <p:cNvSpPr txBox="1"/>
          <p:nvPr/>
        </p:nvSpPr>
        <p:spPr>
          <a:xfrm>
            <a:off x="6846394" y="1997271"/>
            <a:ext cx="1547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3D425C"/>
                </a:solidFill>
                <a:latin typeface="Montserrat" panose="00000500000000000000" pitchFamily="2" charset="0"/>
              </a:rPr>
              <a:t>Fin mai / </a:t>
            </a:r>
          </a:p>
          <a:p>
            <a:pPr algn="ctr"/>
            <a:r>
              <a:rPr lang="fr-FR" b="1" dirty="0">
                <a:solidFill>
                  <a:srgbClr val="3D425C"/>
                </a:solidFill>
                <a:latin typeface="Montserrat" panose="00000500000000000000" pitchFamily="2" charset="0"/>
              </a:rPr>
              <a:t>Début juin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EC1531E-E862-6543-F0F9-C9CFC76E1F2B}"/>
              </a:ext>
            </a:extLst>
          </p:cNvPr>
          <p:cNvSpPr txBox="1"/>
          <p:nvPr/>
        </p:nvSpPr>
        <p:spPr>
          <a:xfrm>
            <a:off x="9782824" y="2274270"/>
            <a:ext cx="1547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3D425C"/>
                </a:solidFill>
                <a:latin typeface="Montserrat" panose="00000500000000000000" pitchFamily="2" charset="0"/>
              </a:rPr>
              <a:t>Fin juin</a:t>
            </a:r>
          </a:p>
        </p:txBody>
      </p:sp>
    </p:spTree>
    <p:extLst>
      <p:ext uri="{BB962C8B-B14F-4D97-AF65-F5344CB8AC3E}">
        <p14:creationId xmlns:p14="http://schemas.microsoft.com/office/powerpoint/2010/main" val="3367485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DB369-91B8-3F31-94E5-62878B12D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>
            <a:extLst>
              <a:ext uri="{FF2B5EF4-FFF2-40B4-BE49-F238E27FC236}">
                <a16:creationId xmlns:a16="http://schemas.microsoft.com/office/drawing/2014/main" id="{EAADC071-C64F-6EE6-8CD8-1F6F8ADF7391}"/>
              </a:ext>
            </a:extLst>
          </p:cNvPr>
          <p:cNvSpPr txBox="1"/>
          <p:nvPr/>
        </p:nvSpPr>
        <p:spPr>
          <a:xfrm>
            <a:off x="1084667" y="369635"/>
            <a:ext cx="1025793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 sz="2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Premiers retours : Notes données par les enseignant.es </a:t>
            </a:r>
          </a:p>
        </p:txBody>
      </p:sp>
      <p:pic>
        <p:nvPicPr>
          <p:cNvPr id="2" name="Google Shape;53;p3">
            <a:extLst>
              <a:ext uri="{FF2B5EF4-FFF2-40B4-BE49-F238E27FC236}">
                <a16:creationId xmlns:a16="http://schemas.microsoft.com/office/drawing/2014/main" id="{03F4A0DF-73D3-C372-DA74-4851E3582F1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907143" y="1698079"/>
            <a:ext cx="6753034" cy="38777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54;p3">
            <a:extLst>
              <a:ext uri="{FF2B5EF4-FFF2-40B4-BE49-F238E27FC236}">
                <a16:creationId xmlns:a16="http://schemas.microsoft.com/office/drawing/2014/main" id="{BAB91889-2C1B-0C57-5484-7B1BF8306147}"/>
              </a:ext>
            </a:extLst>
          </p:cNvPr>
          <p:cNvSpPr txBox="1"/>
          <p:nvPr/>
        </p:nvSpPr>
        <p:spPr>
          <a:xfrm>
            <a:off x="801794" y="2410680"/>
            <a:ext cx="3056265" cy="7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" marR="16256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2000" b="1" dirty="0" err="1">
                <a:latin typeface="Montserrat" panose="00000500000000000000" pitchFamily="50" charset="0"/>
                <a:ea typeface="Montserrat Medium"/>
                <a:cs typeface="Montserrat Medium"/>
                <a:sym typeface="Montserrat Medium"/>
              </a:rPr>
              <a:t>Profils</a:t>
            </a:r>
            <a:r>
              <a:rPr lang="en-US" sz="2000" b="1" dirty="0">
                <a:latin typeface="Montserrat" panose="00000500000000000000" pitchFamily="50" charset="0"/>
                <a:ea typeface="Montserrat Medium"/>
                <a:cs typeface="Montserrat Medium"/>
                <a:sym typeface="Montserrat Medium"/>
              </a:rPr>
              <a:t> des </a:t>
            </a:r>
            <a:r>
              <a:rPr lang="en-US" sz="2000" b="1" dirty="0" err="1">
                <a:latin typeface="Montserrat" panose="00000500000000000000" pitchFamily="50" charset="0"/>
                <a:ea typeface="Montserrat Medium"/>
                <a:cs typeface="Montserrat Medium"/>
                <a:sym typeface="Montserrat Medium"/>
              </a:rPr>
              <a:t>testeurs</a:t>
            </a:r>
            <a:r>
              <a:rPr lang="en-US" sz="2000" b="1" dirty="0">
                <a:latin typeface="Montserrat" panose="00000500000000000000" pitchFamily="50" charset="0"/>
                <a:ea typeface="Montserrat Medium"/>
                <a:cs typeface="Montserrat Medium"/>
                <a:sym typeface="Montserrat Medium"/>
              </a:rPr>
              <a:t> :</a:t>
            </a:r>
            <a:endParaRPr b="1" i="0" u="none" strike="noStrike" cap="none" dirty="0">
              <a:latin typeface="Montserrat" panose="00000500000000000000" pitchFamily="50" charset="0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" name="Google Shape;55;p3">
            <a:extLst>
              <a:ext uri="{FF2B5EF4-FFF2-40B4-BE49-F238E27FC236}">
                <a16:creationId xmlns:a16="http://schemas.microsoft.com/office/drawing/2014/main" id="{E25E0150-0565-6DD1-EC95-631357D823C6}"/>
              </a:ext>
            </a:extLst>
          </p:cNvPr>
          <p:cNvSpPr txBox="1"/>
          <p:nvPr/>
        </p:nvSpPr>
        <p:spPr>
          <a:xfrm>
            <a:off x="663547" y="2964501"/>
            <a:ext cx="4102662" cy="1307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2A2F47"/>
              </a:buClr>
              <a:buSzPts val="1300"/>
              <a:buFont typeface="Montserrat"/>
              <a:buChar char="●"/>
            </a:pPr>
            <a:r>
              <a:rPr lang="en-US" dirty="0">
                <a:latin typeface="Montserrat" panose="00000500000000000000" pitchFamily="50" charset="0"/>
                <a:ea typeface="Montserrat"/>
                <a:cs typeface="Montserrat"/>
                <a:sym typeface="Montserrat"/>
              </a:rPr>
              <a:t>Enseignant.es,</a:t>
            </a:r>
            <a:endParaRPr dirty="0">
              <a:latin typeface="Montserrat" panose="00000500000000000000" pitchFamily="50" charset="0"/>
              <a:ea typeface="Montserrat"/>
              <a:cs typeface="Montserrat"/>
              <a:sym typeface="Montserrat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2A2F47"/>
              </a:buClr>
              <a:buSzPts val="1300"/>
              <a:buFont typeface="Montserrat"/>
              <a:buChar char="●"/>
            </a:pPr>
            <a:r>
              <a:rPr lang="fr-FR" dirty="0">
                <a:latin typeface="Montserrat" panose="00000500000000000000" pitchFamily="50" charset="0"/>
                <a:ea typeface="Montserrat"/>
                <a:cs typeface="Montserrat"/>
                <a:sym typeface="Montserrat"/>
              </a:rPr>
              <a:t>Enseignant.es -chercheur.es,</a:t>
            </a:r>
            <a:endParaRPr dirty="0">
              <a:latin typeface="Montserrat" panose="00000500000000000000" pitchFamily="50" charset="0"/>
              <a:ea typeface="Montserrat"/>
              <a:cs typeface="Montserrat"/>
              <a:sym typeface="Montserrat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rgbClr val="2A2F47"/>
              </a:buClr>
              <a:buSzPts val="1300"/>
              <a:buFont typeface="Montserrat"/>
              <a:buChar char="●"/>
            </a:pPr>
            <a:r>
              <a:rPr lang="fr-FR" dirty="0">
                <a:latin typeface="Montserrat" panose="00000500000000000000" pitchFamily="50" charset="0"/>
                <a:ea typeface="Montserrat"/>
                <a:cs typeface="Montserrat"/>
                <a:sym typeface="Montserrat"/>
              </a:rPr>
              <a:t>Etudiant.es en Master d’ingénierie pédagogique</a:t>
            </a:r>
            <a:endParaRPr b="0" i="0" u="none" strike="noStrike" cap="none" dirty="0">
              <a:latin typeface="Montserrat" panose="00000500000000000000" pitchFamily="50" charset="0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b="0" i="0" u="none" strike="noStrike" cap="none" dirty="0">
              <a:latin typeface="Montserrat" panose="00000500000000000000" pitchFamily="50" charset="0"/>
              <a:ea typeface="Montserrat Medium"/>
              <a:cs typeface="Montserrat Medium"/>
              <a:sym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2814042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E4EFC-9325-B051-5EE2-C474BE643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>
            <a:extLst>
              <a:ext uri="{FF2B5EF4-FFF2-40B4-BE49-F238E27FC236}">
                <a16:creationId xmlns:a16="http://schemas.microsoft.com/office/drawing/2014/main" id="{7FAA174D-4C6D-F3C0-A4C3-E1ED32720C52}"/>
              </a:ext>
            </a:extLst>
          </p:cNvPr>
          <p:cNvSpPr txBox="1"/>
          <p:nvPr/>
        </p:nvSpPr>
        <p:spPr>
          <a:xfrm>
            <a:off x="1084667" y="369635"/>
            <a:ext cx="4318811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 sz="2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Synthèse des résultats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593876C-573E-34A3-BB33-6CA511313674}"/>
              </a:ext>
            </a:extLst>
          </p:cNvPr>
          <p:cNvSpPr txBox="1">
            <a:spLocks/>
          </p:cNvSpPr>
          <p:nvPr/>
        </p:nvSpPr>
        <p:spPr>
          <a:xfrm>
            <a:off x="1029054" y="1073765"/>
            <a:ext cx="5413155" cy="3262432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fr-FR" b="1" dirty="0">
                <a:latin typeface="Montserrat" panose="00000500000000000000" pitchFamily="2" charset="0"/>
              </a:rPr>
              <a:t> 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b="1" dirty="0">
              <a:latin typeface="Montserrat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b="1" dirty="0">
              <a:latin typeface="Montserrat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b="1" dirty="0">
              <a:latin typeface="Montserrat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b="1" dirty="0">
              <a:latin typeface="Montserrat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b="1" dirty="0">
              <a:latin typeface="Montserrat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b="1" dirty="0">
              <a:latin typeface="Montserrat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b="1" dirty="0">
              <a:latin typeface="Montserrat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b="1" dirty="0">
              <a:latin typeface="Montserrat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b="1" dirty="0">
              <a:latin typeface="Montserrat" panose="00000500000000000000" pitchFamily="2" charset="0"/>
            </a:endParaRPr>
          </a:p>
          <a:p>
            <a:endParaRPr lang="fr-FR" b="1" dirty="0">
              <a:latin typeface="Montserrat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800" b="1" dirty="0">
              <a:latin typeface="Montserrat" panose="00000500000000000000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A81029B-80B9-88D8-F478-CAF7457660AD}"/>
              </a:ext>
            </a:extLst>
          </p:cNvPr>
          <p:cNvSpPr txBox="1">
            <a:spLocks/>
          </p:cNvSpPr>
          <p:nvPr/>
        </p:nvSpPr>
        <p:spPr>
          <a:xfrm>
            <a:off x="6076493" y="2724956"/>
            <a:ext cx="5482443" cy="2616101"/>
          </a:xfrm>
          <a:prstGeom prst="rect">
            <a:avLst/>
          </a:prstGeom>
          <a:solidFill>
            <a:schemeClr val="bg1"/>
          </a:solidFill>
          <a:ln w="381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fr-FR" b="1" dirty="0">
                <a:latin typeface="Montserrat" panose="00000500000000000000" pitchFamily="2" charset="0"/>
              </a:rPr>
              <a:t>   </a:t>
            </a:r>
            <a:endParaRPr lang="fr-FR" sz="2000" b="1" dirty="0">
              <a:latin typeface="Montserrat" panose="00000500000000000000" pitchFamily="2" charset="0"/>
            </a:endParaRPr>
          </a:p>
          <a:p>
            <a:endParaRPr lang="fr-FR" sz="1600" b="1" dirty="0">
              <a:latin typeface="Montserrat" panose="00000500000000000000" pitchFamily="2" charset="0"/>
            </a:endParaRPr>
          </a:p>
          <a:p>
            <a:endParaRPr lang="fr-FR" sz="1600" b="1" dirty="0">
              <a:latin typeface="Montserrat" panose="00000500000000000000" pitchFamily="2" charset="0"/>
            </a:endParaRPr>
          </a:p>
          <a:p>
            <a:endParaRPr lang="fr-FR" sz="1600" b="1" dirty="0">
              <a:latin typeface="Montserrat" panose="00000500000000000000" pitchFamily="2" charset="0"/>
            </a:endParaRPr>
          </a:p>
          <a:p>
            <a:pPr lvl="1"/>
            <a:endParaRPr lang="fr-FR" sz="1400" dirty="0">
              <a:latin typeface="Montserrat" panose="00000500000000000000" pitchFamily="2" charset="0"/>
            </a:endParaRPr>
          </a:p>
          <a:p>
            <a:pPr lvl="1"/>
            <a:endParaRPr lang="fr-FR" sz="1400" dirty="0">
              <a:latin typeface="Montserrat" panose="00000500000000000000" pitchFamily="2" charset="0"/>
            </a:endParaRPr>
          </a:p>
          <a:p>
            <a:pPr lvl="1"/>
            <a:endParaRPr lang="fr-FR" sz="1400" dirty="0">
              <a:latin typeface="Montserrat" panose="00000500000000000000" pitchFamily="2" charset="0"/>
            </a:endParaRPr>
          </a:p>
          <a:p>
            <a:pPr lvl="1"/>
            <a:endParaRPr lang="fr-FR" sz="1400" dirty="0">
              <a:latin typeface="Montserrat" panose="00000500000000000000" pitchFamily="2" charset="0"/>
            </a:endParaRPr>
          </a:p>
          <a:p>
            <a:pPr lvl="1"/>
            <a:endParaRPr lang="fr-FR" sz="1400" dirty="0">
              <a:latin typeface="Montserrat" panose="00000500000000000000" pitchFamily="2" charset="0"/>
            </a:endParaRPr>
          </a:p>
          <a:p>
            <a:pPr lvl="1"/>
            <a:endParaRPr lang="fr-FR" sz="1400" dirty="0">
              <a:latin typeface="Montserrat" panose="00000500000000000000" pitchFamily="2" charset="0"/>
            </a:endParaRPr>
          </a:p>
          <a:p>
            <a:pPr lvl="1"/>
            <a:endParaRPr lang="fr-FR" sz="800" dirty="0">
              <a:latin typeface="Montserrat" panose="00000500000000000000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648A389-E6FD-06A5-E54A-E2720C390775}"/>
              </a:ext>
            </a:extLst>
          </p:cNvPr>
          <p:cNvSpPr txBox="1"/>
          <p:nvPr/>
        </p:nvSpPr>
        <p:spPr>
          <a:xfrm>
            <a:off x="1651094" y="5548689"/>
            <a:ext cx="8973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3D425C"/>
                </a:solidFill>
                <a:latin typeface="Montserrat" pitchFamily="2" charset="0"/>
              </a:rPr>
              <a:t>Les résultats d'un plugin tel que Course AI dépendent également de ce que l'IA est capable de produire et des compétences des utilisateurs.</a:t>
            </a:r>
          </a:p>
        </p:txBody>
      </p:sp>
      <p:pic>
        <p:nvPicPr>
          <p:cNvPr id="13" name="Graphique 12" descr="Double geste d’appui avec un remplissage uni">
            <a:extLst>
              <a:ext uri="{FF2B5EF4-FFF2-40B4-BE49-F238E27FC236}">
                <a16:creationId xmlns:a16="http://schemas.microsoft.com/office/drawing/2014/main" id="{64D5997F-DE3B-FB4F-A086-69EE91D9DCC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00000">
            <a:off x="1029054" y="5548689"/>
            <a:ext cx="552756" cy="55275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AD98569-ABB3-5576-E2BC-5E22024203FA}"/>
              </a:ext>
            </a:extLst>
          </p:cNvPr>
          <p:cNvSpPr txBox="1"/>
          <p:nvPr/>
        </p:nvSpPr>
        <p:spPr>
          <a:xfrm>
            <a:off x="6208968" y="2885040"/>
            <a:ext cx="4222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3D425C"/>
                </a:solidFill>
                <a:latin typeface="Montserrat" pitchFamily="2" charset="0"/>
              </a:rPr>
              <a:t>Faiblesses :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4507CF6-A969-2DC9-787B-4D1340F8DD62}"/>
              </a:ext>
            </a:extLst>
          </p:cNvPr>
          <p:cNvSpPr txBox="1"/>
          <p:nvPr/>
        </p:nvSpPr>
        <p:spPr>
          <a:xfrm>
            <a:off x="6163471" y="3287371"/>
            <a:ext cx="54824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3D425C"/>
                </a:solidFill>
                <a:latin typeface="Montserrat" panose="00000500000000000000" pitchFamily="2" charset="0"/>
              </a:rPr>
              <a:t>Les testeurs ont fait remarquer que </a:t>
            </a:r>
            <a:r>
              <a:rPr lang="fr-FR" sz="1600" b="1" dirty="0">
                <a:solidFill>
                  <a:srgbClr val="3D425C"/>
                </a:solidFill>
                <a:latin typeface="Montserrat" panose="00000500000000000000" pitchFamily="2" charset="0"/>
              </a:rPr>
              <a:t>le contenu proposé n'est pas toujours pertinent </a:t>
            </a:r>
            <a:r>
              <a:rPr lang="fr-FR" sz="1600" dirty="0">
                <a:solidFill>
                  <a:srgbClr val="3D425C"/>
                </a:solidFill>
                <a:latin typeface="Montserrat" panose="00000500000000000000" pitchFamily="2" charset="0"/>
              </a:rPr>
              <a:t>et que les mauvaises </a:t>
            </a:r>
            <a:r>
              <a:rPr lang="fr-FR" sz="1600" b="1" dirty="0">
                <a:solidFill>
                  <a:srgbClr val="3D425C"/>
                </a:solidFill>
                <a:latin typeface="Montserrat" panose="00000500000000000000" pitchFamily="2" charset="0"/>
              </a:rPr>
              <a:t>réponses dans les quiz sont trop évidentes</a:t>
            </a:r>
            <a:r>
              <a:rPr lang="fr-FR" sz="1600" dirty="0">
                <a:solidFill>
                  <a:srgbClr val="3D425C"/>
                </a:solidFill>
                <a:latin typeface="Montserrat" panose="00000500000000000000" pitchFamily="2" charset="0"/>
              </a:rPr>
              <a:t>. Les commentaires soulignent principalement la nécessité de </a:t>
            </a:r>
            <a:r>
              <a:rPr lang="fr-FR" sz="1600" b="1" dirty="0">
                <a:solidFill>
                  <a:srgbClr val="3D425C"/>
                </a:solidFill>
                <a:latin typeface="Montserrat" panose="00000500000000000000" pitchFamily="2" charset="0"/>
              </a:rPr>
              <a:t>diversifier davantage le contenu</a:t>
            </a:r>
            <a:r>
              <a:rPr lang="fr-FR" sz="1600" dirty="0">
                <a:solidFill>
                  <a:srgbClr val="3D425C"/>
                </a:solidFill>
                <a:latin typeface="Montserrat" panose="00000500000000000000" pitchFamily="2" charset="0"/>
              </a:rPr>
              <a:t> et de mieux </a:t>
            </a:r>
            <a:r>
              <a:rPr lang="fr-FR" sz="1600" b="1" dirty="0">
                <a:solidFill>
                  <a:srgbClr val="3D425C"/>
                </a:solidFill>
                <a:latin typeface="Montserrat" panose="00000500000000000000" pitchFamily="2" charset="0"/>
              </a:rPr>
              <a:t>le contextualiser</a:t>
            </a:r>
            <a:r>
              <a:rPr lang="fr-FR" sz="1600" dirty="0">
                <a:solidFill>
                  <a:srgbClr val="3D425C"/>
                </a:solidFill>
                <a:latin typeface="Montserrat" panose="00000500000000000000" pitchFamily="2" charset="0"/>
              </a:rPr>
              <a:t>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C979A25-BE2C-23E0-9682-2F878C1EDCC0}"/>
              </a:ext>
            </a:extLst>
          </p:cNvPr>
          <p:cNvSpPr txBox="1"/>
          <p:nvPr/>
        </p:nvSpPr>
        <p:spPr>
          <a:xfrm>
            <a:off x="1306504" y="1617431"/>
            <a:ext cx="475439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3D425C"/>
                </a:solidFill>
                <a:latin typeface="Montserrat" panose="00000500000000000000" pitchFamily="2" charset="0"/>
              </a:rPr>
              <a:t>L'analyse met en évidence </a:t>
            </a:r>
            <a:r>
              <a:rPr lang="fr-FR" sz="1600" b="1" dirty="0">
                <a:solidFill>
                  <a:srgbClr val="3D425C"/>
                </a:solidFill>
                <a:latin typeface="Montserrat" panose="00000500000000000000" pitchFamily="2" charset="0"/>
              </a:rPr>
              <a:t>plusieurs points forts</a:t>
            </a:r>
            <a:r>
              <a:rPr lang="fr-FR" sz="1600" dirty="0">
                <a:solidFill>
                  <a:srgbClr val="3D425C"/>
                </a:solidFill>
                <a:latin typeface="Montserrat" panose="00000500000000000000" pitchFamily="2" charset="0"/>
              </a:rPr>
              <a:t>, notamment une </a:t>
            </a:r>
            <a:r>
              <a:rPr lang="fr-FR" sz="1600" b="1" dirty="0">
                <a:solidFill>
                  <a:srgbClr val="3D425C"/>
                </a:solidFill>
                <a:latin typeface="Montserrat" panose="00000500000000000000" pitchFamily="2" charset="0"/>
              </a:rPr>
              <a:t>adaptabilité particulièrement appréciée </a:t>
            </a:r>
            <a:r>
              <a:rPr lang="fr-FR" sz="1600" dirty="0">
                <a:solidFill>
                  <a:srgbClr val="3D425C"/>
                </a:solidFill>
                <a:latin typeface="Montserrat" panose="00000500000000000000" pitchFamily="2" charset="0"/>
              </a:rPr>
              <a:t>(l'ensemble de la structure et des éléments peut être réutilisé et modifié), ainsi qu'une </a:t>
            </a:r>
            <a:r>
              <a:rPr lang="fr-FR" sz="1600" b="1" dirty="0">
                <a:solidFill>
                  <a:srgbClr val="3D425C"/>
                </a:solidFill>
                <a:latin typeface="Montserrat" panose="00000500000000000000" pitchFamily="2" charset="0"/>
              </a:rPr>
              <a:t>structure claire</a:t>
            </a:r>
            <a:r>
              <a:rPr lang="fr-FR" sz="1600" dirty="0">
                <a:solidFill>
                  <a:srgbClr val="3D425C"/>
                </a:solidFill>
                <a:latin typeface="Montserrat" panose="00000500000000000000" pitchFamily="2" charset="0"/>
              </a:rPr>
              <a:t> et une </a:t>
            </a:r>
            <a:r>
              <a:rPr lang="fr-FR" sz="1600" b="1" dirty="0">
                <a:solidFill>
                  <a:srgbClr val="3D425C"/>
                </a:solidFill>
                <a:latin typeface="Montserrat" panose="00000500000000000000" pitchFamily="2" charset="0"/>
              </a:rPr>
              <a:t>organisation efficace du contenu</a:t>
            </a:r>
            <a:r>
              <a:rPr lang="fr-FR" sz="1600" dirty="0">
                <a:solidFill>
                  <a:srgbClr val="3D425C"/>
                </a:solidFill>
                <a:latin typeface="Montserrat" panose="00000500000000000000" pitchFamily="2" charset="0"/>
              </a:rPr>
              <a:t>. La lisibilité des ressources est jugée acceptable, et les </a:t>
            </a:r>
            <a:r>
              <a:rPr lang="fr-FR" sz="1600" b="1" dirty="0">
                <a:solidFill>
                  <a:srgbClr val="3D425C"/>
                </a:solidFill>
                <a:latin typeface="Montserrat" panose="00000500000000000000" pitchFamily="2" charset="0"/>
              </a:rPr>
              <a:t>objectifs pédagogiques sont plutôt atteints </a:t>
            </a:r>
            <a:r>
              <a:rPr lang="fr-FR" sz="1600" dirty="0">
                <a:solidFill>
                  <a:srgbClr val="3D425C"/>
                </a:solidFill>
                <a:latin typeface="Montserrat" panose="00000500000000000000" pitchFamily="2" charset="0"/>
              </a:rPr>
              <a:t>lorsqu'ils sont formulés avec précision.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4B09F1A-7AC3-65B1-8451-BAEFAD001BA1}"/>
              </a:ext>
            </a:extLst>
          </p:cNvPr>
          <p:cNvSpPr txBox="1"/>
          <p:nvPr/>
        </p:nvSpPr>
        <p:spPr>
          <a:xfrm>
            <a:off x="1325554" y="1164840"/>
            <a:ext cx="3061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3D425C"/>
                </a:solidFill>
                <a:latin typeface="Montserrat" pitchFamily="2" charset="0"/>
              </a:rPr>
              <a:t>Forces :</a:t>
            </a:r>
          </a:p>
        </p:txBody>
      </p:sp>
    </p:spTree>
    <p:extLst>
      <p:ext uri="{BB962C8B-B14F-4D97-AF65-F5344CB8AC3E}">
        <p14:creationId xmlns:p14="http://schemas.microsoft.com/office/powerpoint/2010/main" val="23469210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65199-8603-F55E-C8B3-EC6B974DB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109D5A4-6920-78DB-0E06-60130A0C0F79}"/>
              </a:ext>
            </a:extLst>
          </p:cNvPr>
          <p:cNvSpPr/>
          <p:nvPr/>
        </p:nvSpPr>
        <p:spPr>
          <a:xfrm>
            <a:off x="1084667" y="975916"/>
            <a:ext cx="10349536" cy="4906167"/>
          </a:xfrm>
          <a:prstGeom prst="roundRect">
            <a:avLst/>
          </a:prstGeom>
          <a:solidFill>
            <a:srgbClr val="E6DC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0B7EF67C-A298-A753-5512-2BA28C1BD99A}"/>
              </a:ext>
            </a:extLst>
          </p:cNvPr>
          <p:cNvSpPr txBox="1"/>
          <p:nvPr/>
        </p:nvSpPr>
        <p:spPr>
          <a:xfrm>
            <a:off x="1084667" y="369635"/>
            <a:ext cx="251543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 sz="2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Perspectives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4A74AC-C83A-624E-590B-B9149D274CD6}"/>
              </a:ext>
            </a:extLst>
          </p:cNvPr>
          <p:cNvSpPr txBox="1"/>
          <p:nvPr/>
        </p:nvSpPr>
        <p:spPr>
          <a:xfrm>
            <a:off x="1312215" y="1351507"/>
            <a:ext cx="9894439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3D425C"/>
                </a:solidFill>
                <a:latin typeface="Montserrat" panose="00000500000000000000" pitchFamily="50" charset="0"/>
              </a:rPr>
              <a:t>Réflexion sur l’IA en elle-même : </a:t>
            </a:r>
            <a:r>
              <a:rPr lang="fr-FR" sz="1600" dirty="0">
                <a:solidFill>
                  <a:srgbClr val="3D425C"/>
                </a:solidFill>
                <a:latin typeface="Montserrat" panose="00000500000000000000" pitchFamily="50" charset="0"/>
              </a:rPr>
              <a:t>Sa pertinence dans les réponses données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</a:rPr>
              <a:t>Selon les sources de départ et les éléments de contextualisation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</a:rPr>
              <a:t>Selon les modèles (LLM)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</a:rPr>
              <a:t>Selon les performances et les avancées technologiques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endParaRPr lang="fr-FR" dirty="0">
              <a:solidFill>
                <a:srgbClr val="3D425C"/>
              </a:solidFill>
              <a:latin typeface="Montserrat" panose="00000500000000000000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3D425C"/>
                </a:solidFill>
                <a:latin typeface="Montserrat" panose="00000500000000000000" pitchFamily="50" charset="0"/>
              </a:rPr>
              <a:t>Réflexion sur l’amélioration des sources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</a:rPr>
              <a:t>Accompagnement des enseignants essentiel (technique et pédagogique)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</a:rPr>
              <a:t>Penser ou repenser les structurations pédagogiques</a:t>
            </a:r>
          </a:p>
          <a:p>
            <a:pPr lvl="1" indent="0">
              <a:buNone/>
            </a:pPr>
            <a:endParaRPr lang="fr-FR" dirty="0">
              <a:solidFill>
                <a:srgbClr val="3D425C"/>
              </a:solidFill>
              <a:latin typeface="Montserrat" panose="00000500000000000000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3D425C"/>
                </a:solidFill>
                <a:latin typeface="Montserrat" panose="00000500000000000000" pitchFamily="50" charset="0"/>
              </a:rPr>
              <a:t>Réflexion sur Moodle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</a:rPr>
              <a:t>Nouvelles activités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</a:rPr>
              <a:t>Achèvements et restrictions dans les scénarios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</a:rPr>
              <a:t>Formats de cours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</a:rPr>
              <a:t>Design et ergonomie</a:t>
            </a:r>
          </a:p>
          <a:p>
            <a:pPr marL="685800" lvl="1"/>
            <a:endParaRPr lang="fr-FR" dirty="0">
              <a:solidFill>
                <a:srgbClr val="3D425C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295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2D070-07DD-312D-D734-D005EC684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094514C-3296-7F7E-1EA3-0B699D9A3181}"/>
              </a:ext>
            </a:extLst>
          </p:cNvPr>
          <p:cNvSpPr/>
          <p:nvPr/>
        </p:nvSpPr>
        <p:spPr>
          <a:xfrm>
            <a:off x="1084667" y="975916"/>
            <a:ext cx="10349536" cy="5002368"/>
          </a:xfrm>
          <a:prstGeom prst="roundRect">
            <a:avLst/>
          </a:prstGeom>
          <a:solidFill>
            <a:srgbClr val="E6DC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860AB266-A2A4-E7BF-4F00-D90E6804EF3C}"/>
              </a:ext>
            </a:extLst>
          </p:cNvPr>
          <p:cNvSpPr txBox="1"/>
          <p:nvPr/>
        </p:nvSpPr>
        <p:spPr>
          <a:xfrm>
            <a:off x="1084667" y="369635"/>
            <a:ext cx="794480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 sz="2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Développements suite à l’expérimentation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76EDA33-5D3A-3C4F-00BA-87CA62A43205}"/>
              </a:ext>
            </a:extLst>
          </p:cNvPr>
          <p:cNvSpPr txBox="1"/>
          <p:nvPr/>
        </p:nvSpPr>
        <p:spPr>
          <a:xfrm>
            <a:off x="1312215" y="1203880"/>
            <a:ext cx="9894439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3D425C"/>
                </a:solidFill>
                <a:latin typeface="Montserrat" panose="00000500000000000000" pitchFamily="50" charset="0"/>
              </a:rPr>
              <a:t>Manque de diversification souligné par les enseignant.es</a:t>
            </a:r>
            <a:endParaRPr lang="fr-FR" sz="1600" dirty="0">
              <a:solidFill>
                <a:srgbClr val="3D425C"/>
              </a:solidFill>
              <a:latin typeface="Montserrat" panose="00000500000000000000" pitchFamily="50" charset="0"/>
            </a:endParaRP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</a:rPr>
              <a:t>Ajout des activités H5P et possibilité de générer des activités une par une (H5P, Pages…),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</a:rPr>
              <a:t>Améliorations activité page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endParaRPr lang="fr-FR" dirty="0">
              <a:solidFill>
                <a:srgbClr val="3D425C"/>
              </a:solidFill>
              <a:latin typeface="Montserrat" panose="00000500000000000000" pitchFamily="50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3D425C"/>
                </a:solidFill>
                <a:latin typeface="Montserrat" panose="00000500000000000000" pitchFamily="50" charset="0"/>
              </a:rPr>
              <a:t>Problématiques de mauvaise contextualisation pour les générations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1600" b="1" dirty="0">
              <a:solidFill>
                <a:srgbClr val="3D425C"/>
              </a:solidFill>
              <a:latin typeface="Montserrat" panose="00000500000000000000" pitchFamily="50" charset="0"/>
            </a:endParaRP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</a:rPr>
              <a:t>Les cours sont générés à partir de fichiers ressources existants ou à partir d’un site web. 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</a:rPr>
              <a:t>Activités uniques générées : 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</a:rPr>
              <a:t>A partir du contexte de la section d’un cours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</a:rPr>
              <a:t>A partir d’un prompt</a:t>
            </a:r>
          </a:p>
          <a:p>
            <a:pPr marL="1485900" lvl="2" indent="-342900">
              <a:buFont typeface="Wingdings" panose="05000000000000000000" pitchFamily="2" charset="2"/>
              <a:buChar char="§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</a:rPr>
              <a:t>A partir d’un fichier ressource existant</a:t>
            </a:r>
          </a:p>
          <a:p>
            <a:pPr marL="1143000" lvl="2"/>
            <a:endParaRPr lang="fr-FR" dirty="0">
              <a:solidFill>
                <a:srgbClr val="3D425C"/>
              </a:solidFill>
              <a:latin typeface="Montserrat" panose="00000500000000000000" pitchFamily="50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>
                <a:solidFill>
                  <a:srgbClr val="3D425C"/>
                </a:solidFill>
                <a:latin typeface="Montserrat" panose="00000500000000000000" pitchFamily="50" charset="0"/>
              </a:rPr>
              <a:t>Adaptabilité des scénarios pédagogiques</a:t>
            </a:r>
          </a:p>
          <a:p>
            <a:pPr marL="1028700" lvl="1" indent="-34290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</a:rPr>
              <a:t>Chaque utilisateur de Course AI peut créer des scénarios pédagogiques personnalisés en plus de ceux adaptés à la méthode ABC Learning</a:t>
            </a:r>
          </a:p>
        </p:txBody>
      </p:sp>
    </p:spTree>
    <p:extLst>
      <p:ext uri="{BB962C8B-B14F-4D97-AF65-F5344CB8AC3E}">
        <p14:creationId xmlns:p14="http://schemas.microsoft.com/office/powerpoint/2010/main" val="26353294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00D90-9891-274E-A271-35362164B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>
            <a:extLst>
              <a:ext uri="{FF2B5EF4-FFF2-40B4-BE49-F238E27FC236}">
                <a16:creationId xmlns:a16="http://schemas.microsoft.com/office/drawing/2014/main" id="{5313C313-5323-0926-83F9-F041EEA2EBEA}"/>
              </a:ext>
            </a:extLst>
          </p:cNvPr>
          <p:cNvSpPr txBox="1"/>
          <p:nvPr/>
        </p:nvSpPr>
        <p:spPr>
          <a:xfrm>
            <a:off x="1084667" y="369635"/>
            <a:ext cx="261962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 sz="28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Bibliographie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9B2D0BD-3EB3-07D2-7A7D-B2DAB73D67D6}"/>
              </a:ext>
            </a:extLst>
          </p:cNvPr>
          <p:cNvSpPr txBox="1"/>
          <p:nvPr/>
        </p:nvSpPr>
        <p:spPr>
          <a:xfrm>
            <a:off x="1261241" y="2551837"/>
            <a:ext cx="989443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2" charset="0"/>
              </a:rPr>
              <a:t>Travaux pédagogiques ABC Learning Design, basés sur Moodle : </a:t>
            </a:r>
            <a:r>
              <a:rPr lang="fr-FR" dirty="0">
                <a:solidFill>
                  <a:srgbClr val="3D425C"/>
                </a:solidFill>
                <a:latin typeface="Montserrat" panose="000005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https://moodle.com/fr/nouvelles/abc-learning-design/</a:t>
            </a:r>
            <a:endParaRPr lang="fr-FR" dirty="0">
              <a:solidFill>
                <a:srgbClr val="3D425C"/>
              </a:solidFill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solidFill>
                <a:srgbClr val="3D425C"/>
              </a:solidFill>
              <a:latin typeface="Montserrat" panose="00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>
                <a:solidFill>
                  <a:srgbClr val="3D425C"/>
                </a:solidFill>
                <a:latin typeface="Montserrat" panose="00000500000000000000" pitchFamily="2" charset="0"/>
              </a:rPr>
              <a:t>Senach</a:t>
            </a:r>
            <a:r>
              <a:rPr lang="fr-FR" dirty="0">
                <a:solidFill>
                  <a:srgbClr val="3D425C"/>
                </a:solidFill>
                <a:latin typeface="Montserrat" panose="00000500000000000000" pitchFamily="2" charset="0"/>
              </a:rPr>
              <a:t>, B. (1990). Évaluation ergonomique des interfaces homme-machine. </a:t>
            </a:r>
            <a:r>
              <a:rPr lang="fr-FR" dirty="0">
                <a:solidFill>
                  <a:srgbClr val="3D425C"/>
                </a:solidFill>
                <a:latin typeface="Montserrat" panose="000005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https://hal.science/inria-00075378/</a:t>
            </a:r>
            <a:endParaRPr lang="fr-FR" dirty="0">
              <a:solidFill>
                <a:srgbClr val="3D425C"/>
              </a:solidFill>
              <a:latin typeface="Montserrat" panose="00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>
              <a:solidFill>
                <a:srgbClr val="3D425C"/>
              </a:solidFill>
              <a:latin typeface="Montserrat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722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F6C89054-AC4D-68CC-31E3-551AC57DB5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3" descr="Une image contenant Visage humain, personne, portrait, sourire&#10;&#10;Le contenu généré par l’IA peut être incorrect.">
            <a:extLst>
              <a:ext uri="{FF2B5EF4-FFF2-40B4-BE49-F238E27FC236}">
                <a16:creationId xmlns:a16="http://schemas.microsoft.com/office/drawing/2014/main" id="{CD439912-3BA2-F46D-5115-44CEDF05ED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494" y="934527"/>
            <a:ext cx="1998883" cy="1998883"/>
          </a:xfrm>
          <a:prstGeom prst="ellipse">
            <a:avLst/>
          </a:prstGeom>
        </p:spPr>
      </p:pic>
      <p:sp>
        <p:nvSpPr>
          <p:cNvPr id="5" name="Espace réservé du texte 7">
            <a:extLst>
              <a:ext uri="{FF2B5EF4-FFF2-40B4-BE49-F238E27FC236}">
                <a16:creationId xmlns:a16="http://schemas.microsoft.com/office/drawing/2014/main" id="{15144683-213C-989F-26F1-1B248A375A32}"/>
              </a:ext>
            </a:extLst>
          </p:cNvPr>
          <p:cNvSpPr txBox="1">
            <a:spLocks/>
          </p:cNvSpPr>
          <p:nvPr/>
        </p:nvSpPr>
        <p:spPr>
          <a:xfrm>
            <a:off x="1868156" y="3009380"/>
            <a:ext cx="3397558" cy="5810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600" b="1" dirty="0">
                <a:latin typeface="Montserrat" panose="00000500000000000000" pitchFamily="2" charset="0"/>
              </a:rPr>
              <a:t>Florence BRUNEAU</a:t>
            </a:r>
          </a:p>
          <a:p>
            <a:pPr marL="0" indent="0" algn="ctr">
              <a:buNone/>
            </a:pPr>
            <a:r>
              <a:rPr lang="fr-FR" sz="1600" dirty="0">
                <a:latin typeface="Montserrat" panose="00000500000000000000" pitchFamily="2" charset="0"/>
              </a:rPr>
              <a:t>Ingénieure pédagogique &amp; Chargée de mission numérique pour la formation</a:t>
            </a:r>
          </a:p>
        </p:txBody>
      </p:sp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E6AB6B28-E701-3090-46A9-DEA16C9A85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494" y="4256219"/>
            <a:ext cx="2396277" cy="58102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7110359-8807-67C7-0DB9-8B95851992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359" t="3077" r="1359" b="16857"/>
          <a:stretch>
            <a:fillRect/>
          </a:stretch>
        </p:blipFill>
        <p:spPr>
          <a:xfrm>
            <a:off x="7283885" y="920685"/>
            <a:ext cx="1998883" cy="1998883"/>
          </a:xfrm>
          <a:prstGeom prst="ellipse">
            <a:avLst/>
          </a:prstGeom>
        </p:spPr>
      </p:pic>
      <p:sp>
        <p:nvSpPr>
          <p:cNvPr id="10" name="Espace réservé du texte 8">
            <a:extLst>
              <a:ext uri="{FF2B5EF4-FFF2-40B4-BE49-F238E27FC236}">
                <a16:creationId xmlns:a16="http://schemas.microsoft.com/office/drawing/2014/main" id="{B287062E-7957-4730-E436-B2E9B1BCECFF}"/>
              </a:ext>
            </a:extLst>
          </p:cNvPr>
          <p:cNvSpPr txBox="1">
            <a:spLocks/>
          </p:cNvSpPr>
          <p:nvPr/>
        </p:nvSpPr>
        <p:spPr>
          <a:xfrm>
            <a:off x="6657556" y="2995539"/>
            <a:ext cx="3251542" cy="89803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600" b="1" dirty="0">
                <a:latin typeface="Montserrat" panose="00000500000000000000" pitchFamily="2" charset="0"/>
              </a:rPr>
              <a:t>Jean-François LE CLOAREC</a:t>
            </a:r>
          </a:p>
          <a:p>
            <a:pPr marL="0" indent="0" algn="ctr">
              <a:buNone/>
            </a:pPr>
            <a:r>
              <a:rPr lang="fr-FR" sz="1600" dirty="0">
                <a:latin typeface="Montserrat" panose="00000500000000000000" pitchFamily="2" charset="0"/>
              </a:rPr>
              <a:t>Directeur d’E-learning </a:t>
            </a:r>
            <a:r>
              <a:rPr lang="fr-FR" sz="1600" dirty="0" err="1">
                <a:latin typeface="Montserrat" panose="00000500000000000000" pitchFamily="2" charset="0"/>
              </a:rPr>
              <a:t>Touch</a:t>
            </a:r>
            <a:r>
              <a:rPr lang="fr-FR" sz="1600" dirty="0">
                <a:latin typeface="Montserrat" panose="00000500000000000000" pitchFamily="2" charset="0"/>
              </a:rPr>
              <a:t>’</a:t>
            </a:r>
          </a:p>
        </p:txBody>
      </p:sp>
      <p:pic>
        <p:nvPicPr>
          <p:cNvPr id="11" name="Image 10" descr="Une image contenant Magenta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506EDC6E-7F9A-A4E8-0A14-3B811F6463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316" y="3525669"/>
            <a:ext cx="1988745" cy="1118669"/>
          </a:xfrm>
          <a:prstGeom prst="rect">
            <a:avLst/>
          </a:prstGeom>
        </p:spPr>
      </p:pic>
      <p:pic>
        <p:nvPicPr>
          <p:cNvPr id="12" name="Image 11" descr="Une image contenant texte, Police, logo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5E463D4-9369-B1A5-043C-7B3D2FFF81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980" y="4558068"/>
            <a:ext cx="1321806" cy="333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9444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>
            <a:extLst>
              <a:ext uri="{FF2B5EF4-FFF2-40B4-BE49-F238E27FC236}">
                <a16:creationId xmlns:a16="http://schemas.microsoft.com/office/drawing/2014/main" id="{F321DFF7-2B1F-4D61-8381-6C547F028243}"/>
              </a:ext>
            </a:extLst>
          </p:cNvPr>
          <p:cNvSpPr txBox="1"/>
          <p:nvPr/>
        </p:nvSpPr>
        <p:spPr>
          <a:xfrm>
            <a:off x="1070993" y="434403"/>
            <a:ext cx="2215671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 dirty="0"/>
              <a:t>Contact</a:t>
            </a:r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76595EB6-779D-467B-BBA7-4C150546022E}"/>
              </a:ext>
            </a:extLst>
          </p:cNvPr>
          <p:cNvSpPr/>
          <p:nvPr/>
        </p:nvSpPr>
        <p:spPr>
          <a:xfrm>
            <a:off x="1197118" y="1412590"/>
            <a:ext cx="4049645" cy="3858053"/>
          </a:xfrm>
          <a:prstGeom prst="roundRect">
            <a:avLst/>
          </a:prstGeom>
          <a:solidFill>
            <a:srgbClr val="E6DC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>
              <a:defRPr sz="2200" b="1">
                <a:solidFill>
                  <a:srgbClr val="4A1C73"/>
                </a:solidFill>
                <a:latin typeface="Poppins"/>
              </a:defRPr>
            </a:pPr>
            <a:r>
              <a:rPr lang="fr-FR" dirty="0"/>
              <a:t>Contactez le SIAME</a:t>
            </a:r>
            <a:endParaRPr dirty="0"/>
          </a:p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dirty="0" err="1">
                <a:hlinkClick r:id="rId2"/>
              </a:rPr>
              <a:t>siame</a:t>
            </a:r>
            <a:r>
              <a:rPr dirty="0">
                <a:hlinkClick r:id="rId2"/>
              </a:rPr>
              <a:t>@</a:t>
            </a:r>
            <a:r>
              <a:rPr lang="fr-FR" dirty="0" err="1">
                <a:hlinkClick r:id="rId2"/>
              </a:rPr>
              <a:t>univ-brest</a:t>
            </a:r>
            <a:r>
              <a:rPr dirty="0">
                <a:hlinkClick r:id="rId2"/>
              </a:rPr>
              <a:t>.</a:t>
            </a:r>
            <a:r>
              <a:rPr dirty="0" err="1">
                <a:hlinkClick r:id="rId2"/>
              </a:rPr>
              <a:t>fr</a:t>
            </a:r>
            <a:endParaRPr lang="fr-FR" dirty="0"/>
          </a:p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endParaRPr lang="fr-FR" dirty="0"/>
          </a:p>
          <a:p>
            <a:pPr>
              <a:defRPr sz="2200" b="1">
                <a:solidFill>
                  <a:srgbClr val="4A1C73"/>
                </a:solidFill>
                <a:latin typeface="Poppins"/>
              </a:defRPr>
            </a:pPr>
            <a:r>
              <a:rPr lang="fr-FR" dirty="0"/>
              <a:t>Contactez Florence</a:t>
            </a:r>
          </a:p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dirty="0">
                <a:hlinkClick r:id="rId3"/>
              </a:rPr>
              <a:t>Florence.bruneau@univ-brest.fr</a:t>
            </a:r>
            <a:endParaRPr lang="fr-FR" dirty="0"/>
          </a:p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endParaRPr lang="fr-FR" dirty="0"/>
          </a:p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endParaRPr dirty="0"/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FB21A736-9D4E-B64C-89FA-9D363FD9D145}"/>
              </a:ext>
            </a:extLst>
          </p:cNvPr>
          <p:cNvSpPr/>
          <p:nvPr/>
        </p:nvSpPr>
        <p:spPr>
          <a:xfrm>
            <a:off x="6759192" y="1412590"/>
            <a:ext cx="4049645" cy="3858053"/>
          </a:xfrm>
          <a:prstGeom prst="roundRect">
            <a:avLst/>
          </a:prstGeom>
          <a:solidFill>
            <a:srgbClr val="E6DC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>
              <a:defRPr sz="2200" b="1">
                <a:solidFill>
                  <a:srgbClr val="4A1C73"/>
                </a:solidFill>
                <a:latin typeface="Poppins"/>
              </a:defRPr>
            </a:pPr>
            <a:r>
              <a:rPr lang="fr-FR" dirty="0"/>
              <a:t>Contactez </a:t>
            </a:r>
          </a:p>
          <a:p>
            <a:pPr>
              <a:defRPr sz="2200" b="1">
                <a:solidFill>
                  <a:srgbClr val="4A1C73"/>
                </a:solidFill>
                <a:latin typeface="Poppins"/>
              </a:defRPr>
            </a:pPr>
            <a:r>
              <a:rPr lang="fr-FR" dirty="0"/>
              <a:t>E-learning </a:t>
            </a:r>
            <a:r>
              <a:rPr lang="fr-FR" dirty="0" err="1"/>
              <a:t>Touch</a:t>
            </a:r>
            <a:r>
              <a:rPr lang="fr-FR" dirty="0"/>
              <a:t>’</a:t>
            </a:r>
            <a:endParaRPr dirty="0"/>
          </a:p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r>
              <a:rPr dirty="0">
                <a:hlinkClick r:id="rId4"/>
              </a:rPr>
              <a:t>contact@</a:t>
            </a:r>
            <a:r>
              <a:rPr lang="fr-FR" dirty="0">
                <a:hlinkClick r:id="rId4"/>
              </a:rPr>
              <a:t>elearningtouch.com</a:t>
            </a:r>
            <a:endParaRPr lang="fr-FR" dirty="0"/>
          </a:p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938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>
            <a:extLst>
              <a:ext uri="{FF2B5EF4-FFF2-40B4-BE49-F238E27FC236}">
                <a16:creationId xmlns:a16="http://schemas.microsoft.com/office/drawing/2014/main" id="{F321DFF7-2B1F-4D61-8381-6C547F028243}"/>
              </a:ext>
            </a:extLst>
          </p:cNvPr>
          <p:cNvSpPr txBox="1"/>
          <p:nvPr/>
        </p:nvSpPr>
        <p:spPr>
          <a:xfrm>
            <a:off x="2621280" y="948810"/>
            <a:ext cx="620714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000" b="1">
                <a:solidFill>
                  <a:srgbClr val="7030A0"/>
                </a:solidFill>
                <a:latin typeface="Poppins"/>
              </a:defRPr>
            </a:pPr>
            <a:r>
              <a:rPr lang="fr-FR" dirty="0">
                <a:latin typeface="Poppins SemiBold" panose="00000700000000000000" pitchFamily="2" charset="0"/>
                <a:cs typeface="Poppins SemiBold" panose="00000700000000000000" pitchFamily="2" charset="0"/>
              </a:rPr>
              <a:t>Plan de la présentation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167F85F-9B3C-4D54-A97A-8649F368C5A9}"/>
              </a:ext>
            </a:extLst>
          </p:cNvPr>
          <p:cNvSpPr/>
          <p:nvPr/>
        </p:nvSpPr>
        <p:spPr>
          <a:xfrm>
            <a:off x="3778504" y="2532302"/>
            <a:ext cx="73152" cy="27432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5">
            <a:extLst>
              <a:ext uri="{FF2B5EF4-FFF2-40B4-BE49-F238E27FC236}">
                <a16:creationId xmlns:a16="http://schemas.microsoft.com/office/drawing/2014/main" id="{1646E342-5A7F-4DA8-B70A-8C7C60C98043}"/>
              </a:ext>
            </a:extLst>
          </p:cNvPr>
          <p:cNvSpPr/>
          <p:nvPr/>
        </p:nvSpPr>
        <p:spPr>
          <a:xfrm>
            <a:off x="3535680" y="2064451"/>
            <a:ext cx="548640" cy="5486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Poppins"/>
              </a:defRPr>
            </a:pPr>
            <a:r>
              <a:rPr dirty="0"/>
              <a:t>1</a:t>
            </a:r>
          </a:p>
        </p:txBody>
      </p:sp>
      <p:sp>
        <p:nvSpPr>
          <p:cNvPr id="15" name="TextBox 6">
            <a:extLst>
              <a:ext uri="{FF2B5EF4-FFF2-40B4-BE49-F238E27FC236}">
                <a16:creationId xmlns:a16="http://schemas.microsoft.com/office/drawing/2014/main" id="{3DD16310-8895-4130-A5CF-806574B40364}"/>
              </a:ext>
            </a:extLst>
          </p:cNvPr>
          <p:cNvSpPr txBox="1"/>
          <p:nvPr/>
        </p:nvSpPr>
        <p:spPr>
          <a:xfrm>
            <a:off x="4358640" y="2155891"/>
            <a:ext cx="1369286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dirty="0">
                <a:solidFill>
                  <a:srgbClr val="3D425C"/>
                </a:solidFill>
              </a:rPr>
              <a:t>Le SIAME</a:t>
            </a:r>
            <a:endParaRPr dirty="0">
              <a:solidFill>
                <a:srgbClr val="3D425C"/>
              </a:solidFill>
            </a:endParaRPr>
          </a:p>
        </p:txBody>
      </p:sp>
      <p:sp>
        <p:nvSpPr>
          <p:cNvPr id="17" name="Oval 7">
            <a:extLst>
              <a:ext uri="{FF2B5EF4-FFF2-40B4-BE49-F238E27FC236}">
                <a16:creationId xmlns:a16="http://schemas.microsoft.com/office/drawing/2014/main" id="{D04D6575-81F0-4833-BA62-E4FB00D3B128}"/>
              </a:ext>
            </a:extLst>
          </p:cNvPr>
          <p:cNvSpPr/>
          <p:nvPr/>
        </p:nvSpPr>
        <p:spPr>
          <a:xfrm>
            <a:off x="3535680" y="2790307"/>
            <a:ext cx="548640" cy="5486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Poppins"/>
              </a:defRPr>
            </a:pPr>
            <a:r>
              <a:t>2</a:t>
            </a: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ECD647E0-F97E-4929-B1BF-A85D6A7CBE67}"/>
              </a:ext>
            </a:extLst>
          </p:cNvPr>
          <p:cNvSpPr txBox="1"/>
          <p:nvPr/>
        </p:nvSpPr>
        <p:spPr>
          <a:xfrm>
            <a:off x="4358640" y="2881747"/>
            <a:ext cx="2651688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dirty="0">
                <a:solidFill>
                  <a:srgbClr val="3D425C"/>
                </a:solidFill>
              </a:rPr>
              <a:t>E-learning </a:t>
            </a:r>
            <a:r>
              <a:rPr lang="fr-FR" dirty="0" err="1">
                <a:solidFill>
                  <a:srgbClr val="3D425C"/>
                </a:solidFill>
              </a:rPr>
              <a:t>Touch</a:t>
            </a:r>
            <a:r>
              <a:rPr lang="fr-FR" dirty="0">
                <a:solidFill>
                  <a:srgbClr val="3D425C"/>
                </a:solidFill>
              </a:rPr>
              <a:t>’</a:t>
            </a:r>
          </a:p>
        </p:txBody>
      </p:sp>
      <p:sp>
        <p:nvSpPr>
          <p:cNvPr id="19" name="Oval 9">
            <a:extLst>
              <a:ext uri="{FF2B5EF4-FFF2-40B4-BE49-F238E27FC236}">
                <a16:creationId xmlns:a16="http://schemas.microsoft.com/office/drawing/2014/main" id="{28217EFC-FBF1-4747-B8E4-63ADF98CC56A}"/>
              </a:ext>
            </a:extLst>
          </p:cNvPr>
          <p:cNvSpPr/>
          <p:nvPr/>
        </p:nvSpPr>
        <p:spPr>
          <a:xfrm>
            <a:off x="3535680" y="3532347"/>
            <a:ext cx="548640" cy="5486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Poppins"/>
              </a:defRPr>
            </a:pPr>
            <a:r>
              <a:rPr dirty="0"/>
              <a:t>3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C541F79-49CD-438D-A216-04B590E0955B}"/>
              </a:ext>
            </a:extLst>
          </p:cNvPr>
          <p:cNvSpPr txBox="1"/>
          <p:nvPr/>
        </p:nvSpPr>
        <p:spPr>
          <a:xfrm>
            <a:off x="4358640" y="3623786"/>
            <a:ext cx="2856872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dirty="0">
                <a:solidFill>
                  <a:srgbClr val="3D425C"/>
                </a:solidFill>
              </a:rPr>
              <a:t>Le plugin Course AI</a:t>
            </a:r>
          </a:p>
        </p:txBody>
      </p:sp>
      <p:sp>
        <p:nvSpPr>
          <p:cNvPr id="23" name="Oval 11">
            <a:extLst>
              <a:ext uri="{FF2B5EF4-FFF2-40B4-BE49-F238E27FC236}">
                <a16:creationId xmlns:a16="http://schemas.microsoft.com/office/drawing/2014/main" id="{22305C91-3448-415F-B39F-5E4F6CCC7F87}"/>
              </a:ext>
            </a:extLst>
          </p:cNvPr>
          <p:cNvSpPr/>
          <p:nvPr/>
        </p:nvSpPr>
        <p:spPr>
          <a:xfrm>
            <a:off x="3535680" y="4274387"/>
            <a:ext cx="548640" cy="5486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Poppins"/>
              </a:defRPr>
            </a:pPr>
            <a:r>
              <a:t>4</a:t>
            </a:r>
          </a:p>
        </p:txBody>
      </p:sp>
      <p:sp>
        <p:nvSpPr>
          <p:cNvPr id="24" name="TextBox 12">
            <a:extLst>
              <a:ext uri="{FF2B5EF4-FFF2-40B4-BE49-F238E27FC236}">
                <a16:creationId xmlns:a16="http://schemas.microsoft.com/office/drawing/2014/main" id="{E2F5790F-E469-472B-85C5-DA38882E1F8C}"/>
              </a:ext>
            </a:extLst>
          </p:cNvPr>
          <p:cNvSpPr txBox="1"/>
          <p:nvPr/>
        </p:nvSpPr>
        <p:spPr>
          <a:xfrm>
            <a:off x="4358640" y="4365827"/>
            <a:ext cx="3749744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dirty="0">
                <a:solidFill>
                  <a:srgbClr val="3D425C"/>
                </a:solidFill>
              </a:rPr>
              <a:t>L’expérimentation à l’UBO</a:t>
            </a:r>
          </a:p>
        </p:txBody>
      </p:sp>
      <p:sp>
        <p:nvSpPr>
          <p:cNvPr id="2" name="Oval 11">
            <a:extLst>
              <a:ext uri="{FF2B5EF4-FFF2-40B4-BE49-F238E27FC236}">
                <a16:creationId xmlns:a16="http://schemas.microsoft.com/office/drawing/2014/main" id="{B868F035-175D-D74C-0C06-303ACEF363D5}"/>
              </a:ext>
            </a:extLst>
          </p:cNvPr>
          <p:cNvSpPr/>
          <p:nvPr/>
        </p:nvSpPr>
        <p:spPr>
          <a:xfrm>
            <a:off x="3526240" y="5033687"/>
            <a:ext cx="548640" cy="54864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  <a:latin typeface="Poppins"/>
              </a:defRPr>
            </a:pPr>
            <a:r>
              <a:rPr lang="fr-FR" dirty="0"/>
              <a:t>5</a:t>
            </a:r>
            <a:endParaRPr dirty="0"/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9B18319E-667D-314A-7832-F52DAF3AF46F}"/>
              </a:ext>
            </a:extLst>
          </p:cNvPr>
          <p:cNvSpPr txBox="1"/>
          <p:nvPr/>
        </p:nvSpPr>
        <p:spPr>
          <a:xfrm>
            <a:off x="4357292" y="5060391"/>
            <a:ext cx="3879588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>
                <a:solidFill>
                  <a:srgbClr val="4A1C73"/>
                </a:solidFill>
                <a:latin typeface="Poppins"/>
              </a:defRPr>
            </a:pPr>
            <a:r>
              <a:rPr lang="fr-FR" dirty="0">
                <a:solidFill>
                  <a:srgbClr val="3D425C"/>
                </a:solidFill>
              </a:rPr>
              <a:t>Conclusion - </a:t>
            </a:r>
            <a:r>
              <a:rPr lang="fr-FR" dirty="0" err="1">
                <a:solidFill>
                  <a:srgbClr val="3D425C"/>
                </a:solidFill>
              </a:rPr>
              <a:t>prespectives</a:t>
            </a:r>
            <a:endParaRPr lang="fr-FR" dirty="0">
              <a:solidFill>
                <a:srgbClr val="3D425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79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>
            <a:extLst>
              <a:ext uri="{FF2B5EF4-FFF2-40B4-BE49-F238E27FC236}">
                <a16:creationId xmlns:a16="http://schemas.microsoft.com/office/drawing/2014/main" id="{F321DFF7-2B1F-4D61-8381-6C547F028243}"/>
              </a:ext>
            </a:extLst>
          </p:cNvPr>
          <p:cNvSpPr txBox="1"/>
          <p:nvPr/>
        </p:nvSpPr>
        <p:spPr>
          <a:xfrm>
            <a:off x="748336" y="390260"/>
            <a:ext cx="2305439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 dirty="0">
                <a:latin typeface="Poppins SemiBold" panose="00000700000000000000" pitchFamily="2" charset="0"/>
                <a:cs typeface="Poppins SemiBold" panose="00000700000000000000" pitchFamily="2" charset="0"/>
              </a:rPr>
              <a:t>Le SIAME</a:t>
            </a: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41736490-EF9B-4EDE-8031-FFF8E34B1DE6}"/>
              </a:ext>
            </a:extLst>
          </p:cNvPr>
          <p:cNvSpPr txBox="1"/>
          <p:nvPr/>
        </p:nvSpPr>
        <p:spPr>
          <a:xfrm>
            <a:off x="1948617" y="1828800"/>
            <a:ext cx="8746709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Le </a:t>
            </a:r>
            <a:r>
              <a:rPr lang="fr-FR" b="1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S</a:t>
            </a: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ervice d'</a:t>
            </a:r>
            <a:r>
              <a:rPr lang="fr-FR" b="1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ngénierie et d'</a:t>
            </a:r>
            <a:r>
              <a:rPr lang="fr-FR" b="1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ppui à la </a:t>
            </a:r>
            <a:r>
              <a:rPr lang="fr-FR" b="1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M</a:t>
            </a: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édiatisation pour l'</a:t>
            </a:r>
            <a:r>
              <a:rPr lang="fr-FR" b="1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nseignement</a:t>
            </a:r>
          </a:p>
          <a:p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 pour mission d'accompagner les enseignant.es dans leurs activités d'enseignement et leur pratique pédagogique.</a:t>
            </a:r>
          </a:p>
          <a:p>
            <a:endParaRPr lang="fr-FR" dirty="0">
              <a:solidFill>
                <a:srgbClr val="3D425C"/>
              </a:solidFill>
              <a:latin typeface="Montserrat" panose="000005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fr-FR" dirty="0">
              <a:solidFill>
                <a:srgbClr val="3D425C"/>
              </a:solidFill>
              <a:latin typeface="Montserrat" panose="000005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fr-FR" b="1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Les missions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Appui des enseignant.es dans des projets d'innovation pédagogique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Coordination des plateformes Moodle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Formation des enseignant.es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Production audiovisuelle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Projets APP, hybridation, IA, Inclusion...</a:t>
            </a:r>
          </a:p>
          <a:p>
            <a:b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dirty="0">
              <a:solidFill>
                <a:srgbClr val="3D425C"/>
              </a:solidFill>
              <a:latin typeface="Montserrat" panose="000005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64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>
            <a:extLst>
              <a:ext uri="{FF2B5EF4-FFF2-40B4-BE49-F238E27FC236}">
                <a16:creationId xmlns:a16="http://schemas.microsoft.com/office/drawing/2014/main" id="{F321DFF7-2B1F-4D61-8381-6C547F028243}"/>
              </a:ext>
            </a:extLst>
          </p:cNvPr>
          <p:cNvSpPr txBox="1"/>
          <p:nvPr/>
        </p:nvSpPr>
        <p:spPr>
          <a:xfrm>
            <a:off x="2332235" y="989350"/>
            <a:ext cx="4543231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 dirty="0">
                <a:latin typeface="Poppins SemiBold" panose="00000700000000000000" pitchFamily="2" charset="0"/>
                <a:cs typeface="Poppins SemiBold" panose="00000700000000000000" pitchFamily="2" charset="0"/>
              </a:rPr>
              <a:t>E-learning </a:t>
            </a:r>
            <a:r>
              <a:rPr lang="fr-FR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Touch</a:t>
            </a:r>
            <a:r>
              <a:rPr lang="fr-FR" dirty="0">
                <a:latin typeface="Poppins SemiBold" panose="00000700000000000000" pitchFamily="2" charset="0"/>
                <a:cs typeface="Poppins SemiBold" panose="00000700000000000000" pitchFamily="2" charset="0"/>
              </a:rPr>
              <a:t>’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7B84C7D-39B0-4B5D-8247-5E890B7185A2}"/>
              </a:ext>
            </a:extLst>
          </p:cNvPr>
          <p:cNvSpPr/>
          <p:nvPr/>
        </p:nvSpPr>
        <p:spPr>
          <a:xfrm>
            <a:off x="2332235" y="2011680"/>
            <a:ext cx="3474720" cy="3200400"/>
          </a:xfrm>
          <a:prstGeom prst="roundRect">
            <a:avLst/>
          </a:prstGeom>
          <a:solidFill>
            <a:srgbClr val="E6DCF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3D425C"/>
                </a:solidFill>
                <a:latin typeface="Montserrat" panose="00000500000000000000" pitchFamily="2" charset="0"/>
              </a:rPr>
              <a:t>Hébergement, installation, paramétrage et administration de plateformes LMS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200" dirty="0">
              <a:solidFill>
                <a:srgbClr val="3D425C"/>
              </a:solidFill>
              <a:latin typeface="Montserrat" panose="000005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3D425C"/>
                </a:solidFill>
                <a:latin typeface="Montserrat" panose="00000500000000000000" pitchFamily="2" charset="0"/>
              </a:rPr>
              <a:t>Accompagnement technique et fonctionnel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200" dirty="0">
              <a:solidFill>
                <a:srgbClr val="3D425C"/>
              </a:solidFill>
              <a:latin typeface="Montserrat" panose="000005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3D425C"/>
                </a:solidFill>
                <a:latin typeface="Montserrat" panose="00000500000000000000" pitchFamily="2" charset="0"/>
              </a:rPr>
              <a:t>R&amp;D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3CC684A-5C92-4FC6-BA8E-BCE3ADA57404}"/>
              </a:ext>
            </a:extLst>
          </p:cNvPr>
          <p:cNvSpPr/>
          <p:nvPr/>
        </p:nvSpPr>
        <p:spPr>
          <a:xfrm>
            <a:off x="6172714" y="2011680"/>
            <a:ext cx="3474720" cy="3200400"/>
          </a:xfrm>
          <a:prstGeom prst="roundRect">
            <a:avLst/>
          </a:prstGeom>
          <a:solidFill>
            <a:srgbClr val="FFFFFF"/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3D425C"/>
                </a:solidFill>
                <a:latin typeface="Montserrat" panose="00000500000000000000" pitchFamily="2" charset="0"/>
              </a:rPr>
              <a:t>Conception et développement de contenus sur mesure e-learning, parcours Moodle et création médias.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200" dirty="0">
              <a:solidFill>
                <a:srgbClr val="3D425C"/>
              </a:solidFill>
              <a:latin typeface="Montserrat" panose="000005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3D425C"/>
                </a:solidFill>
                <a:latin typeface="Montserrat" panose="00000500000000000000" pitchFamily="2" charset="0"/>
              </a:rPr>
              <a:t>Conseil &amp; formation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200" dirty="0">
              <a:solidFill>
                <a:srgbClr val="3D425C"/>
              </a:solidFill>
              <a:latin typeface="Montserrat" panose="000005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3D425C"/>
                </a:solidFill>
                <a:latin typeface="Montserrat" panose="00000500000000000000" pitchFamily="2" charset="0"/>
              </a:rPr>
              <a:t>Equipement logiciel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F0DD0EA-4D59-4A8B-9DB7-91455247FEB5}"/>
              </a:ext>
            </a:extLst>
          </p:cNvPr>
          <p:cNvSpPr txBox="1"/>
          <p:nvPr/>
        </p:nvSpPr>
        <p:spPr>
          <a:xfrm>
            <a:off x="3216840" y="2373331"/>
            <a:ext cx="1705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Poppins SemiBold" panose="00000700000000000000" pitchFamily="2" charset="0"/>
                <a:cs typeface="Poppins SemiBold" panose="00000700000000000000" pitchFamily="2" charset="0"/>
              </a:rPr>
              <a:t>Pôle LMS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6CA7BBF-F641-4B0E-920B-DC7BC315F6CE}"/>
              </a:ext>
            </a:extLst>
          </p:cNvPr>
          <p:cNvSpPr txBox="1"/>
          <p:nvPr/>
        </p:nvSpPr>
        <p:spPr>
          <a:xfrm>
            <a:off x="6307373" y="2234832"/>
            <a:ext cx="3205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Poppins SemiBold" panose="00000700000000000000" pitchFamily="2" charset="0"/>
                <a:cs typeface="Poppins SemiBold" panose="00000700000000000000" pitchFamily="2" charset="0"/>
              </a:rPr>
              <a:t>Pôle Innovation Pédagogique</a:t>
            </a:r>
          </a:p>
        </p:txBody>
      </p:sp>
      <p:pic>
        <p:nvPicPr>
          <p:cNvPr id="2" name="Image 1" descr="Une image contenant texte, Police, logo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06A7C34-1E3E-B0D4-49A3-42FA610C08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840" y="4626191"/>
            <a:ext cx="1705510" cy="430836"/>
          </a:xfrm>
          <a:prstGeom prst="rect">
            <a:avLst/>
          </a:prstGeom>
        </p:spPr>
      </p:pic>
      <p:pic>
        <p:nvPicPr>
          <p:cNvPr id="4" name="Image 3" descr="Une image contenant Magenta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CCF74C0-917D-3C8B-A47D-260B8C0AB8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975" y="561252"/>
            <a:ext cx="2337175" cy="131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139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9D661-1942-BC7E-2F0C-C8971BEA6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95BC5FE3-1BBF-30C1-EC18-4167EF7618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8E0102F-AAE9-E41A-3C42-A694BBF7BF8C}"/>
              </a:ext>
            </a:extLst>
          </p:cNvPr>
          <p:cNvSpPr txBox="1"/>
          <p:nvPr/>
        </p:nvSpPr>
        <p:spPr>
          <a:xfrm>
            <a:off x="1081514" y="2250417"/>
            <a:ext cx="1002686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>
                <a:solidFill>
                  <a:srgbClr val="7030A0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Course AI, </a:t>
            </a:r>
          </a:p>
          <a:p>
            <a:pPr algn="ctr"/>
            <a:r>
              <a:rPr lang="fr-FR" sz="4400" dirty="0">
                <a:solidFill>
                  <a:srgbClr val="7030A0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qu’est-ce que c’est ?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ABB195A-F7EB-A36B-3CD8-B3AA8B1A233F}"/>
              </a:ext>
            </a:extLst>
          </p:cNvPr>
          <p:cNvSpPr txBox="1"/>
          <p:nvPr/>
        </p:nvSpPr>
        <p:spPr>
          <a:xfrm>
            <a:off x="3006753" y="4228090"/>
            <a:ext cx="617849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4A1C73"/>
                </a:solidFill>
              </a:defRPr>
            </a:pPr>
            <a:r>
              <a:rPr lang="fr-FR" sz="1700" dirty="0" err="1">
                <a:latin typeface="Poppins Medium" panose="00000600000000000000" pitchFamily="2" charset="0"/>
                <a:cs typeface="Poppins Medium" panose="00000600000000000000" pitchFamily="2" charset="0"/>
              </a:rPr>
              <a:t>MiniMoot</a:t>
            </a:r>
            <a:r>
              <a:rPr lang="fr-FR" sz="1700" dirty="0">
                <a:latin typeface="Poppins Medium" panose="00000600000000000000" pitchFamily="2" charset="0"/>
                <a:cs typeface="Poppins Medium" panose="00000600000000000000" pitchFamily="2" charset="0"/>
              </a:rPr>
              <a:t> - Brest 2026</a:t>
            </a:r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CF066FEB-3111-9D49-E29D-503D658B16D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91024" y="3933194"/>
            <a:ext cx="3409950" cy="5715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A039220-DE73-86D6-9CF9-87D87678ED13}"/>
              </a:ext>
            </a:extLst>
          </p:cNvPr>
          <p:cNvSpPr txBox="1"/>
          <p:nvPr/>
        </p:nvSpPr>
        <p:spPr>
          <a:xfrm>
            <a:off x="3023301" y="2782669"/>
            <a:ext cx="61453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38169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édia en ligne 3" title="Votre cours Moodle est vide ? Remplissez-le en 3 minutes grâce à CourseAI">
            <a:hlinkClick r:id="" action="ppaction://media"/>
            <a:extLst>
              <a:ext uri="{FF2B5EF4-FFF2-40B4-BE49-F238E27FC236}">
                <a16:creationId xmlns:a16="http://schemas.microsoft.com/office/drawing/2014/main" id="{C9376690-EBA6-627E-9CDA-280F2E36FD77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71260" y="930912"/>
            <a:ext cx="8849480" cy="499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18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88205-FC7E-5573-8128-ACB37B71D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>
            <a:extLst>
              <a:ext uri="{FF2B5EF4-FFF2-40B4-BE49-F238E27FC236}">
                <a16:creationId xmlns:a16="http://schemas.microsoft.com/office/drawing/2014/main" id="{953D3A6A-5876-4501-88E2-63E56B5DE404}"/>
              </a:ext>
            </a:extLst>
          </p:cNvPr>
          <p:cNvSpPr txBox="1"/>
          <p:nvPr/>
        </p:nvSpPr>
        <p:spPr>
          <a:xfrm>
            <a:off x="2621280" y="989350"/>
            <a:ext cx="2720617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 dirty="0">
                <a:latin typeface="Poppins SemiBold" panose="00000700000000000000" pitchFamily="2" charset="0"/>
                <a:cs typeface="Poppins SemiBold" panose="00000700000000000000" pitchFamily="2" charset="0"/>
              </a:rPr>
              <a:t>La Genèse</a:t>
            </a: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F12874CD-B354-7CD4-4F6E-F82494F2F03E}"/>
              </a:ext>
            </a:extLst>
          </p:cNvPr>
          <p:cNvSpPr txBox="1"/>
          <p:nvPr/>
        </p:nvSpPr>
        <p:spPr>
          <a:xfrm>
            <a:off x="2621280" y="2055824"/>
            <a:ext cx="694944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Répondre au syndrome de la page blanche du cours Moodle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Faciliter la création des activités 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Suggérer des scénarios pédagogiques adaptés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Construire des activités natives Moodle modifiables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…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Gagner du temps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Gagner du temps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  <a:t>Gagner du temps</a:t>
            </a:r>
            <a:br>
              <a:rPr lang="fr-FR" dirty="0">
                <a:solidFill>
                  <a:srgbClr val="3D425C"/>
                </a:solidFill>
                <a:latin typeface="Montserrat" panose="00000500000000000000" pitchFamily="50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dirty="0">
              <a:solidFill>
                <a:srgbClr val="3D425C"/>
              </a:solidFill>
              <a:latin typeface="Montserrat" panose="00000500000000000000" pitchFamily="50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519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3">
            <a:extLst>
              <a:ext uri="{FF2B5EF4-FFF2-40B4-BE49-F238E27FC236}">
                <a16:creationId xmlns:a16="http://schemas.microsoft.com/office/drawing/2014/main" id="{F321DFF7-2B1F-4D61-8381-6C547F028243}"/>
              </a:ext>
            </a:extLst>
          </p:cNvPr>
          <p:cNvSpPr txBox="1"/>
          <p:nvPr/>
        </p:nvSpPr>
        <p:spPr>
          <a:xfrm>
            <a:off x="547579" y="453323"/>
            <a:ext cx="9895658" cy="6771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800" b="1">
                <a:solidFill>
                  <a:srgbClr val="7030A0"/>
                </a:solidFill>
                <a:latin typeface="Poppins"/>
              </a:defRPr>
            </a:pPr>
            <a:r>
              <a:rPr lang="fr-FR" dirty="0">
                <a:latin typeface="Poppins SemiBold" panose="00000700000000000000" pitchFamily="2" charset="0"/>
                <a:cs typeface="Poppins SemiBold" panose="00000700000000000000" pitchFamily="2" charset="0"/>
              </a:rPr>
              <a:t>Course AI : Génération de cours Moodle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751CAAD-F3D5-E640-B0D1-7A7827F04D22}"/>
              </a:ext>
            </a:extLst>
          </p:cNvPr>
          <p:cNvGrpSpPr/>
          <p:nvPr/>
        </p:nvGrpSpPr>
        <p:grpSpPr>
          <a:xfrm>
            <a:off x="490949" y="1621442"/>
            <a:ext cx="11097930" cy="1211596"/>
            <a:chOff x="3790812" y="1151696"/>
            <a:chExt cx="6681228" cy="1211596"/>
          </a:xfrm>
        </p:grpSpPr>
        <p:sp>
          <p:nvSpPr>
            <p:cNvPr id="3" name="Google Shape;2162;p66">
              <a:extLst>
                <a:ext uri="{FF2B5EF4-FFF2-40B4-BE49-F238E27FC236}">
                  <a16:creationId xmlns:a16="http://schemas.microsoft.com/office/drawing/2014/main" id="{89940986-E33A-E515-4CB9-9BD871B64643}"/>
                </a:ext>
              </a:extLst>
            </p:cNvPr>
            <p:cNvSpPr txBox="1">
              <a:spLocks/>
            </p:cNvSpPr>
            <p:nvPr/>
          </p:nvSpPr>
          <p:spPr>
            <a:xfrm>
              <a:off x="3790812" y="1652292"/>
              <a:ext cx="4614000" cy="711000"/>
            </a:xfrm>
            <a:prstGeom prst="rect">
              <a:avLst/>
            </a:prstGeom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139700">
                <a:buSzPts val="1400"/>
              </a:pPr>
              <a:r>
                <a:rPr lang="fr-FR" sz="1800" dirty="0">
                  <a:solidFill>
                    <a:srgbClr val="3D425C"/>
                  </a:solidFill>
                  <a:latin typeface="Montserrat" panose="00000500000000000000" pitchFamily="2" charset="0"/>
                </a:rPr>
                <a:t>La création des </a:t>
              </a:r>
              <a:r>
                <a:rPr lang="fr-FR" sz="1800" b="1" dirty="0">
                  <a:solidFill>
                    <a:srgbClr val="3D425C"/>
                  </a:solidFill>
                  <a:latin typeface="Montserrat" panose="00000500000000000000" pitchFamily="2" charset="0"/>
                </a:rPr>
                <a:t>cours</a:t>
              </a:r>
              <a:r>
                <a:rPr lang="fr-FR" sz="1800" dirty="0">
                  <a:solidFill>
                    <a:srgbClr val="3D425C"/>
                  </a:solidFill>
                  <a:latin typeface="Montserrat" panose="00000500000000000000" pitchFamily="2" charset="0"/>
                </a:rPr>
                <a:t> Moodle,</a:t>
              </a:r>
            </a:p>
            <a:p>
              <a:pPr marL="139700">
                <a:buSzPts val="1400"/>
              </a:pPr>
              <a:r>
                <a:rPr lang="fr-FR" sz="1800" dirty="0">
                  <a:solidFill>
                    <a:srgbClr val="3D425C"/>
                  </a:solidFill>
                  <a:latin typeface="Montserrat" panose="00000500000000000000" pitchFamily="2" charset="0"/>
                </a:rPr>
                <a:t>La création des </a:t>
              </a:r>
              <a:r>
                <a:rPr lang="fr-FR" sz="1800" b="1" dirty="0">
                  <a:solidFill>
                    <a:srgbClr val="3D425C"/>
                  </a:solidFill>
                  <a:latin typeface="Montserrat" panose="00000500000000000000" pitchFamily="2" charset="0"/>
                </a:rPr>
                <a:t>sections</a:t>
              </a:r>
              <a:r>
                <a:rPr lang="fr-FR" sz="1800" dirty="0">
                  <a:solidFill>
                    <a:srgbClr val="3D425C"/>
                  </a:solidFill>
                  <a:latin typeface="Montserrat" panose="00000500000000000000" pitchFamily="2" charset="0"/>
                </a:rPr>
                <a:t>,</a:t>
              </a:r>
            </a:p>
            <a:p>
              <a:pPr marL="139700">
                <a:buSzPts val="1400"/>
              </a:pPr>
              <a:r>
                <a:rPr lang="fr-FR" sz="1800" dirty="0">
                  <a:solidFill>
                    <a:srgbClr val="3D425C"/>
                  </a:solidFill>
                  <a:latin typeface="Montserrat" panose="00000500000000000000" pitchFamily="2" charset="0"/>
                </a:rPr>
                <a:t>La création des </a:t>
              </a:r>
              <a:r>
                <a:rPr lang="fr-FR" sz="1800" b="1" dirty="0">
                  <a:solidFill>
                    <a:srgbClr val="3D425C"/>
                  </a:solidFill>
                  <a:latin typeface="Montserrat" panose="00000500000000000000" pitchFamily="2" charset="0"/>
                </a:rPr>
                <a:t>activités natives,</a:t>
              </a:r>
            </a:p>
            <a:p>
              <a:pPr marL="139700">
                <a:buSzPts val="1400"/>
              </a:pPr>
              <a:r>
                <a:rPr lang="fr-FR" sz="1800" dirty="0">
                  <a:solidFill>
                    <a:srgbClr val="3D425C"/>
                  </a:solidFill>
                  <a:latin typeface="Montserrat" panose="00000500000000000000" pitchFamily="2" charset="0"/>
                </a:rPr>
                <a:t>La génération des </a:t>
              </a:r>
              <a:r>
                <a:rPr lang="fr-FR" sz="1800" b="1" dirty="0">
                  <a:solidFill>
                    <a:srgbClr val="3D425C"/>
                  </a:solidFill>
                  <a:latin typeface="Montserrat" panose="00000500000000000000" pitchFamily="2" charset="0"/>
                </a:rPr>
                <a:t>contenus</a:t>
              </a:r>
              <a:r>
                <a:rPr lang="fr-FR" sz="1800" dirty="0">
                  <a:solidFill>
                    <a:srgbClr val="3D425C"/>
                  </a:solidFill>
                  <a:latin typeface="Montserrat" panose="00000500000000000000" pitchFamily="2" charset="0"/>
                </a:rPr>
                <a:t>,</a:t>
              </a:r>
            </a:p>
            <a:p>
              <a:pPr marL="139700">
                <a:buSzPts val="1400"/>
              </a:pPr>
              <a:r>
                <a:rPr lang="fr-FR" sz="1800" dirty="0">
                  <a:solidFill>
                    <a:srgbClr val="3D425C"/>
                  </a:solidFill>
                  <a:latin typeface="Montserrat" panose="00000500000000000000" pitchFamily="2" charset="0"/>
                </a:rPr>
                <a:t>La génération des </a:t>
              </a:r>
              <a:r>
                <a:rPr lang="fr-FR" sz="1800" b="1" dirty="0">
                  <a:solidFill>
                    <a:srgbClr val="3D425C"/>
                  </a:solidFill>
                  <a:latin typeface="Montserrat" panose="00000500000000000000" pitchFamily="2" charset="0"/>
                </a:rPr>
                <a:t>illustrations</a:t>
              </a:r>
              <a:r>
                <a:rPr lang="fr-FR" sz="1800" dirty="0">
                  <a:solidFill>
                    <a:srgbClr val="3D425C"/>
                  </a:solidFill>
                  <a:latin typeface="Montserrat" panose="00000500000000000000" pitchFamily="2" charset="0"/>
                </a:rPr>
                <a:t>,</a:t>
              </a:r>
            </a:p>
            <a:p>
              <a:pPr marL="139700">
                <a:buSzPts val="1400"/>
              </a:pPr>
              <a:r>
                <a:rPr lang="fr-FR" sz="1800" dirty="0">
                  <a:solidFill>
                    <a:srgbClr val="3D425C"/>
                  </a:solidFill>
                  <a:latin typeface="Montserrat" panose="00000500000000000000" pitchFamily="2" charset="0"/>
                </a:rPr>
                <a:t>Le paramétrage les </a:t>
              </a:r>
              <a:r>
                <a:rPr lang="fr-FR" sz="1800" b="1" dirty="0">
                  <a:solidFill>
                    <a:srgbClr val="3D425C"/>
                  </a:solidFill>
                  <a:latin typeface="Montserrat" panose="00000500000000000000" pitchFamily="2" charset="0"/>
                </a:rPr>
                <a:t>achèvements d’activités</a:t>
              </a:r>
              <a:endParaRPr lang="fr-FR" sz="1100" b="1" dirty="0">
                <a:solidFill>
                  <a:srgbClr val="3D425C"/>
                </a:solidFill>
                <a:latin typeface="Montserrat" panose="00000500000000000000" pitchFamily="2" charset="0"/>
              </a:endParaRPr>
            </a:p>
          </p:txBody>
        </p:sp>
        <p:cxnSp>
          <p:nvCxnSpPr>
            <p:cNvPr id="4" name="Google Shape;2169;p66">
              <a:extLst>
                <a:ext uri="{FF2B5EF4-FFF2-40B4-BE49-F238E27FC236}">
                  <a16:creationId xmlns:a16="http://schemas.microsoft.com/office/drawing/2014/main" id="{05F79F10-7C61-A6E4-EEFC-DFC2B90B7433}"/>
                </a:ext>
              </a:extLst>
            </p:cNvPr>
            <p:cNvCxnSpPr>
              <a:cxnSpLocks/>
            </p:cNvCxnSpPr>
            <p:nvPr/>
          </p:nvCxnSpPr>
          <p:spPr>
            <a:xfrm>
              <a:off x="3918323" y="1578095"/>
              <a:ext cx="5966182" cy="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" name="Google Shape;2007;p53">
              <a:extLst>
                <a:ext uri="{FF2B5EF4-FFF2-40B4-BE49-F238E27FC236}">
                  <a16:creationId xmlns:a16="http://schemas.microsoft.com/office/drawing/2014/main" id="{FE241204-783B-0F95-A87D-54F7079B8FA3}"/>
                </a:ext>
              </a:extLst>
            </p:cNvPr>
            <p:cNvSpPr txBox="1">
              <a:spLocks/>
            </p:cNvSpPr>
            <p:nvPr/>
          </p:nvSpPr>
          <p:spPr>
            <a:xfrm>
              <a:off x="3844526" y="1151696"/>
              <a:ext cx="6627514" cy="3126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200"/>
                <a:buFont typeface="Arvo"/>
                <a:buNone/>
                <a:defRPr sz="1200" b="0" i="0" u="none" strike="noStrike" cap="none">
                  <a:solidFill>
                    <a:schemeClr val="dk2"/>
                  </a:solidFill>
                  <a:latin typeface="Arvo"/>
                  <a:ea typeface="Arvo"/>
                  <a:cs typeface="Arvo"/>
                  <a:sym typeface="Arvo"/>
                </a:defRPr>
              </a:lvl1pPr>
              <a:lvl2pPr marL="914400" marR="0" lvl="1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vo"/>
                <a:buNone/>
                <a:defRPr sz="1400" b="0" i="0" u="none" strike="noStrike" cap="none">
                  <a:solidFill>
                    <a:schemeClr val="dk2"/>
                  </a:solidFill>
                  <a:latin typeface="Arvo"/>
                  <a:ea typeface="Arvo"/>
                  <a:cs typeface="Arvo"/>
                  <a:sym typeface="Arvo"/>
                </a:defRPr>
              </a:lvl2pPr>
              <a:lvl3pPr marL="1371600" marR="0" lvl="2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vo"/>
                <a:buNone/>
                <a:defRPr sz="1400" b="0" i="0" u="none" strike="noStrike" cap="none">
                  <a:solidFill>
                    <a:schemeClr val="dk2"/>
                  </a:solidFill>
                  <a:latin typeface="Arvo"/>
                  <a:ea typeface="Arvo"/>
                  <a:cs typeface="Arvo"/>
                  <a:sym typeface="Arvo"/>
                </a:defRPr>
              </a:lvl3pPr>
              <a:lvl4pPr marL="1828800" marR="0" lvl="3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vo"/>
                <a:buNone/>
                <a:defRPr sz="1400" b="0" i="0" u="none" strike="noStrike" cap="none">
                  <a:solidFill>
                    <a:schemeClr val="dk2"/>
                  </a:solidFill>
                  <a:latin typeface="Arvo"/>
                  <a:ea typeface="Arvo"/>
                  <a:cs typeface="Arvo"/>
                  <a:sym typeface="Arvo"/>
                </a:defRPr>
              </a:lvl4pPr>
              <a:lvl5pPr marL="2286000" marR="0" lvl="4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vo"/>
                <a:buNone/>
                <a:defRPr sz="1400" b="0" i="0" u="none" strike="noStrike" cap="none">
                  <a:solidFill>
                    <a:schemeClr val="dk2"/>
                  </a:solidFill>
                  <a:latin typeface="Arvo"/>
                  <a:ea typeface="Arvo"/>
                  <a:cs typeface="Arvo"/>
                  <a:sym typeface="Arvo"/>
                </a:defRPr>
              </a:lvl5pPr>
              <a:lvl6pPr marL="2743200" marR="0" lvl="5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vo"/>
                <a:buNone/>
                <a:defRPr sz="1400" b="0" i="0" u="none" strike="noStrike" cap="none">
                  <a:solidFill>
                    <a:schemeClr val="dk2"/>
                  </a:solidFill>
                  <a:latin typeface="Arvo"/>
                  <a:ea typeface="Arvo"/>
                  <a:cs typeface="Arvo"/>
                  <a:sym typeface="Arvo"/>
                </a:defRPr>
              </a:lvl6pPr>
              <a:lvl7pPr marL="3200400" marR="0" lvl="6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vo"/>
                <a:buNone/>
                <a:defRPr sz="1400" b="0" i="0" u="none" strike="noStrike" cap="none">
                  <a:solidFill>
                    <a:schemeClr val="dk2"/>
                  </a:solidFill>
                  <a:latin typeface="Arvo"/>
                  <a:ea typeface="Arvo"/>
                  <a:cs typeface="Arvo"/>
                  <a:sym typeface="Arvo"/>
                </a:defRPr>
              </a:lvl7pPr>
              <a:lvl8pPr marL="3657600" marR="0" lvl="7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vo"/>
                <a:buNone/>
                <a:defRPr sz="1400" b="0" i="0" u="none" strike="noStrike" cap="none">
                  <a:solidFill>
                    <a:schemeClr val="dk2"/>
                  </a:solidFill>
                  <a:latin typeface="Arvo"/>
                  <a:ea typeface="Arvo"/>
                  <a:cs typeface="Arvo"/>
                  <a:sym typeface="Arvo"/>
                </a:defRPr>
              </a:lvl8pPr>
              <a:lvl9pPr marL="4114800" marR="0" lvl="8" indent="-317500" algn="l" rtl="0">
                <a:lnSpc>
                  <a:spcPct val="100000"/>
                </a:lnSpc>
                <a:spcBef>
                  <a:spcPts val="1600"/>
                </a:spcBef>
                <a:spcAft>
                  <a:spcPts val="1600"/>
                </a:spcAft>
                <a:buClr>
                  <a:schemeClr val="dk2"/>
                </a:buClr>
                <a:buSzPts val="1400"/>
                <a:buFont typeface="Arvo"/>
                <a:buNone/>
                <a:defRPr sz="1400" b="0" i="0" u="none" strike="noStrike" cap="none">
                  <a:solidFill>
                    <a:schemeClr val="dk2"/>
                  </a:solidFill>
                  <a:latin typeface="Arvo"/>
                  <a:ea typeface="Arvo"/>
                  <a:cs typeface="Arvo"/>
                  <a:sym typeface="Arvo"/>
                </a:defRPr>
              </a:lvl9pPr>
            </a:lstStyle>
            <a:p>
              <a:pPr marL="0" indent="0" algn="l"/>
              <a:r>
                <a:rPr lang="fr-FR" sz="2000" b="1" dirty="0">
                  <a:solidFill>
                    <a:srgbClr val="E60B80"/>
                  </a:solidFill>
                  <a:latin typeface="Montserrat" panose="00000500000000000000" pitchFamily="2" charset="0"/>
                </a:rPr>
                <a:t>Un plugin Moodle développé par E-learning </a:t>
              </a:r>
              <a:r>
                <a:rPr lang="fr-FR" sz="2000" b="1" dirty="0" err="1">
                  <a:solidFill>
                    <a:srgbClr val="E60B80"/>
                  </a:solidFill>
                  <a:latin typeface="Montserrat" panose="00000500000000000000" pitchFamily="2" charset="0"/>
                </a:rPr>
                <a:t>Touch</a:t>
              </a:r>
              <a:r>
                <a:rPr lang="fr-FR" sz="2000" b="1" dirty="0">
                  <a:solidFill>
                    <a:srgbClr val="E60B80"/>
                  </a:solidFill>
                  <a:latin typeface="Montserrat" panose="00000500000000000000" pitchFamily="2" charset="0"/>
                </a:rPr>
                <a:t>’ qui permet :</a:t>
              </a:r>
              <a:endParaRPr lang="fr-FR" sz="1400" b="1" dirty="0">
                <a:solidFill>
                  <a:srgbClr val="E60B80"/>
                </a:solidFill>
                <a:latin typeface="Montserrat" panose="00000500000000000000" pitchFamily="2" charset="0"/>
              </a:endParaRP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ABB8B703-EEEB-44CE-B12A-0E14F2D01E77}"/>
              </a:ext>
            </a:extLst>
          </p:cNvPr>
          <p:cNvGrpSpPr/>
          <p:nvPr/>
        </p:nvGrpSpPr>
        <p:grpSpPr>
          <a:xfrm>
            <a:off x="490949" y="4535646"/>
            <a:ext cx="9031932" cy="1620366"/>
            <a:chOff x="2657569" y="2531862"/>
            <a:chExt cx="5898916" cy="105829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6B5CAE30-5B55-6073-6B59-BDA6E0366946}"/>
                </a:ext>
              </a:extLst>
            </p:cNvPr>
            <p:cNvGrpSpPr/>
            <p:nvPr/>
          </p:nvGrpSpPr>
          <p:grpSpPr>
            <a:xfrm>
              <a:off x="2657569" y="2531862"/>
              <a:ext cx="5898916" cy="1023682"/>
              <a:chOff x="3780061" y="1161436"/>
              <a:chExt cx="5898916" cy="1023682"/>
            </a:xfrm>
          </p:grpSpPr>
          <p:sp>
            <p:nvSpPr>
              <p:cNvPr id="11" name="Google Shape;2162;p66">
                <a:extLst>
                  <a:ext uri="{FF2B5EF4-FFF2-40B4-BE49-F238E27FC236}">
                    <a16:creationId xmlns:a16="http://schemas.microsoft.com/office/drawing/2014/main" id="{551731D8-71B1-268F-7521-2B13B0B0FEC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80061" y="1474118"/>
                <a:ext cx="4614000" cy="71100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marL="139700">
                  <a:buSzPts val="1400"/>
                </a:pPr>
                <a:endParaRPr lang="fr-FR" sz="1100" dirty="0">
                  <a:solidFill>
                    <a:schemeClr val="dk1"/>
                  </a:solidFill>
                  <a:latin typeface="Arvo" panose="020B0604020202020204" charset="0"/>
                </a:endParaRPr>
              </a:p>
            </p:txBody>
          </p:sp>
          <p:cxnSp>
            <p:nvCxnSpPr>
              <p:cNvPr id="12" name="Google Shape;2169;p66">
                <a:extLst>
                  <a:ext uri="{FF2B5EF4-FFF2-40B4-BE49-F238E27FC236}">
                    <a16:creationId xmlns:a16="http://schemas.microsoft.com/office/drawing/2014/main" id="{EBC1A7F3-B697-7D6D-8E0F-086833C7CA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98050" y="1508727"/>
                <a:ext cx="5535563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3" name="Google Shape;2007;p53">
                <a:extLst>
                  <a:ext uri="{FF2B5EF4-FFF2-40B4-BE49-F238E27FC236}">
                    <a16:creationId xmlns:a16="http://schemas.microsoft.com/office/drawing/2014/main" id="{697E5D74-85CA-1CC4-E982-F158FDA1F6B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941238" y="1161436"/>
                <a:ext cx="5737739" cy="31268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200"/>
                  <a:buFont typeface="Arvo"/>
                  <a:buNone/>
                  <a:defRPr sz="12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1pPr>
                <a:lvl2pPr marL="914400" marR="0" lvl="1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vo"/>
                  <a:buNone/>
                  <a:defRPr sz="14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2pPr>
                <a:lvl3pPr marL="1371600" marR="0" lvl="2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vo"/>
                  <a:buNone/>
                  <a:defRPr sz="14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3pPr>
                <a:lvl4pPr marL="1828800" marR="0" lvl="3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vo"/>
                  <a:buNone/>
                  <a:defRPr sz="14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4pPr>
                <a:lvl5pPr marL="2286000" marR="0" lvl="4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vo"/>
                  <a:buNone/>
                  <a:defRPr sz="14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5pPr>
                <a:lvl6pPr marL="2743200" marR="0" lvl="5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vo"/>
                  <a:buNone/>
                  <a:defRPr sz="14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6pPr>
                <a:lvl7pPr marL="3200400" marR="0" lvl="6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vo"/>
                  <a:buNone/>
                  <a:defRPr sz="14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7pPr>
                <a:lvl8pPr marL="3657600" marR="0" lvl="7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Arvo"/>
                  <a:buNone/>
                  <a:defRPr sz="14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8pPr>
                <a:lvl9pPr marL="4114800" marR="0" lvl="8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2"/>
                  </a:buClr>
                  <a:buSzPts val="1400"/>
                  <a:buFont typeface="Arvo"/>
                  <a:buNone/>
                  <a:defRPr sz="1400" b="0" i="0" u="none" strike="noStrike" cap="none">
                    <a:solidFill>
                      <a:schemeClr val="dk2"/>
                    </a:solidFill>
                    <a:latin typeface="Arvo"/>
                    <a:ea typeface="Arvo"/>
                    <a:cs typeface="Arvo"/>
                    <a:sym typeface="Arvo"/>
                  </a:defRPr>
                </a:lvl9pPr>
              </a:lstStyle>
              <a:p>
                <a:pPr marL="0" indent="0" algn="l"/>
                <a:r>
                  <a:rPr lang="fr-FR" sz="2000" b="1" dirty="0">
                    <a:solidFill>
                      <a:srgbClr val="E60B80"/>
                    </a:solidFill>
                    <a:latin typeface="Montserrat" panose="00000500000000000000" pitchFamily="2" charset="0"/>
                  </a:rPr>
                  <a:t>Des activités natives Moodle variées : </a:t>
                </a:r>
              </a:p>
            </p:txBody>
          </p:sp>
        </p:grpSp>
        <p:pic>
          <p:nvPicPr>
            <p:cNvPr id="9" name="Image 8" descr="Une image contenant capture d’écran, texte, Police, cercle&#10;&#10;Le contenu généré par l’IA peut être incorrect.">
              <a:extLst>
                <a:ext uri="{FF2B5EF4-FFF2-40B4-BE49-F238E27FC236}">
                  <a16:creationId xmlns:a16="http://schemas.microsoft.com/office/drawing/2014/main" id="{93D3DD99-0217-C306-B724-902B31740C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014"/>
            <a:stretch>
              <a:fillRect/>
            </a:stretch>
          </p:blipFill>
          <p:spPr>
            <a:xfrm>
              <a:off x="2820083" y="3010228"/>
              <a:ext cx="2745152" cy="579924"/>
            </a:xfrm>
            <a:prstGeom prst="rect">
              <a:avLst/>
            </a:prstGeom>
          </p:spPr>
        </p:pic>
      </p:grpSp>
      <p:pic>
        <p:nvPicPr>
          <p:cNvPr id="14" name="Image 13" descr="Une image contenant capture d’écran, texte, Police, cercle&#10;&#10;Le contenu généré par l’IA peut être incorrect.">
            <a:extLst>
              <a:ext uri="{FF2B5EF4-FFF2-40B4-BE49-F238E27FC236}">
                <a16:creationId xmlns:a16="http://schemas.microsoft.com/office/drawing/2014/main" id="{FE58BD8A-C2F7-287C-AA17-AE6FBE6539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15"/>
          <a:stretch>
            <a:fillRect/>
          </a:stretch>
        </p:blipFill>
        <p:spPr>
          <a:xfrm>
            <a:off x="5006915" y="5298306"/>
            <a:ext cx="4203149" cy="85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86735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</TotalTime>
  <Words>868</Words>
  <Application>Microsoft Office PowerPoint</Application>
  <PresentationFormat>Grand écran</PresentationFormat>
  <Paragraphs>170</Paragraphs>
  <Slides>20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30" baseType="lpstr">
      <vt:lpstr>Arial</vt:lpstr>
      <vt:lpstr>Arvo</vt:lpstr>
      <vt:lpstr>Calibri</vt:lpstr>
      <vt:lpstr>Calibri Light</vt:lpstr>
      <vt:lpstr>Courier New</vt:lpstr>
      <vt:lpstr>Montserrat</vt:lpstr>
      <vt:lpstr>Poppins Medium</vt:lpstr>
      <vt:lpstr>Poppins SemiBold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Brendan Monot</dc:creator>
  <cp:lastModifiedBy>Azylis LE CLOAREC</cp:lastModifiedBy>
  <cp:revision>28</cp:revision>
  <cp:lastPrinted>2026-03-30T16:14:05Z</cp:lastPrinted>
  <dcterms:created xsi:type="dcterms:W3CDTF">2026-02-25T09:19:12Z</dcterms:created>
  <dcterms:modified xsi:type="dcterms:W3CDTF">2026-03-31T13:01:19Z</dcterms:modified>
</cp:coreProperties>
</file>