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4" r:id="rId2"/>
    <p:sldId id="265" r:id="rId3"/>
    <p:sldId id="257" r:id="rId4"/>
    <p:sldId id="258" r:id="rId5"/>
    <p:sldId id="259" r:id="rId6"/>
    <p:sldId id="261" r:id="rId7"/>
    <p:sldId id="260" r:id="rId8"/>
    <p:sldId id="262" r:id="rId9"/>
    <p:sldId id="263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30A0"/>
    <a:srgbClr val="3D425C"/>
    <a:srgbClr val="5258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956" autoAdjust="0"/>
  </p:normalViewPr>
  <p:slideViewPr>
    <p:cSldViewPr snapToGrid="0">
      <p:cViewPr varScale="1">
        <p:scale>
          <a:sx n="79" d="100"/>
          <a:sy n="79" d="100"/>
        </p:scale>
        <p:origin x="19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F90F7A-EF12-4DE1-B607-908A9FDCBE63}" type="datetimeFigureOut">
              <a:rPr lang="fr-FR" smtClean="0"/>
              <a:t>02/04/2026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01EAA3-69CC-46B7-BDE6-D37D9421C273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32275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noProof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01EAA3-69CC-46B7-BDE6-D37D9421C273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2216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 sz="2200">
                <a:solidFill>
                  <a:srgbClr val="4A1C73"/>
                </a:solidFill>
                <a:latin typeface="Poppins"/>
              </a:defRPr>
            </a:pPr>
            <a:endParaRPr lang="fr-FR" sz="2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01EAA3-69CC-46B7-BDE6-D37D9421C273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48264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4A1C73"/>
                </a:solidFill>
                <a:latin typeface="Poppins"/>
              </a:defRPr>
            </a:pPr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01EAA3-69CC-46B7-BDE6-D37D9421C273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19816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noProof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01EAA3-69CC-46B7-BDE6-D37D9421C273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72355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01EAA3-69CC-46B7-BDE6-D37D9421C273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40083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01EAA3-69CC-46B7-BDE6-D37D9421C273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98851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01EAA3-69CC-46B7-BDE6-D37D9421C273}" type="slidenum">
              <a:rPr lang="fr-FR" smtClean="0"/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997790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BD14B6-00C4-4017-931E-D77165DE46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98D701B-FB84-4638-892B-237D7FEB87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3CE2FE-79C6-4B5C-8993-5B00F79BA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71E3E-442E-4477-AFF6-BCE306411C0E}" type="datetimeFigureOut">
              <a:rPr lang="fr-FR" smtClean="0"/>
              <a:t>02/04/2026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E83A32F-64C0-432A-A1EA-E280F5AA2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C13CD1B-4515-4653-8AAE-7CB700A0F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E8B8-5944-4B43-BA9B-90DA11137FAB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19922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63FA75-9976-4094-A2DB-07AFBDD84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6D26E82-B466-46C5-B121-816C80BB10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994413E-7B83-44A4-9020-0E08C16AB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71E3E-442E-4477-AFF6-BCE306411C0E}" type="datetimeFigureOut">
              <a:rPr lang="fr-FR" smtClean="0"/>
              <a:t>02/04/2026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C296AED-E317-4415-9B06-67D5C5F19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00625DD-0F87-4978-B1CB-75956355A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E8B8-5944-4B43-BA9B-90DA11137FAB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05766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AA776BE5-24A7-4C96-A1BF-EA68D11C85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2D8B872-4940-4F15-B3DF-3577A1A362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8F9ABB7-9410-42B1-832C-D86127E8B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71E3E-442E-4477-AFF6-BCE306411C0E}" type="datetimeFigureOut">
              <a:rPr lang="fr-FR" smtClean="0"/>
              <a:t>02/04/2026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F1A9193-1F92-4896-8707-3DE0A08E3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433F0E8-1C41-45AF-BCC5-68E3A4900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E8B8-5944-4B43-BA9B-90DA11137FAB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97827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F14A32-3FA5-467A-A66B-FFE7923C52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A4A068F-95A1-44B5-9D51-91F91F6685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B1A5BFF-D42A-4459-9574-DB15E8C96D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71E3E-442E-4477-AFF6-BCE306411C0E}" type="datetimeFigureOut">
              <a:rPr lang="fr-FR" smtClean="0"/>
              <a:t>02/04/2026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0BE9EF8-A9B4-4E0C-98F9-8B7978B71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94072EE-209D-4EDD-B680-5408AC767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E8B8-5944-4B43-BA9B-90DA11137FAB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08072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30164F-5FEC-46DD-BAFD-BF09F2655A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9C98712-0EA6-4CFB-862E-A04995F281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E93D664-44A5-4C9F-8D41-654C24DD6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71E3E-442E-4477-AFF6-BCE306411C0E}" type="datetimeFigureOut">
              <a:rPr lang="fr-FR" smtClean="0"/>
              <a:t>02/04/2026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9582A20-2F79-4060-A3EB-F8C2B34C3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EDE30C8-0D55-4C30-B31A-79D62D949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E8B8-5944-4B43-BA9B-90DA11137FAB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79310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7F3FCD-4AD6-4261-AA5D-35B6A9A85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656B426-8431-47B3-94CD-E1EBFDD430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05F9EC-80F9-47EF-A81A-36DDA944AF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84D5829-31B0-4B69-9D07-D478E5234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71E3E-442E-4477-AFF6-BCE306411C0E}" type="datetimeFigureOut">
              <a:rPr lang="fr-FR" smtClean="0"/>
              <a:t>02/04/2026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2F6D647-D986-4196-9F5D-78364458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68AEEE9-FB54-4957-99D9-D536A57D9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E8B8-5944-4B43-BA9B-90DA11137FAB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75544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F286FC-695F-4266-8E56-2D918FEF3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3636781-5186-4AA5-AA10-46FAE9C2D9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6C9222-21FB-4009-8444-EFE49BEFBB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85EE906-38A5-49C9-ADC9-CA5ED0D3C7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965F9A7-596E-40DC-BCD9-6E83D5325C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9C687E7E-123A-4A88-B5B3-7152BFFD72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71E3E-442E-4477-AFF6-BCE306411C0E}" type="datetimeFigureOut">
              <a:rPr lang="fr-FR" smtClean="0"/>
              <a:t>02/04/2026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90CEA3F-4AFF-4E1D-B624-DD0CA732A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BE54979-7206-4F43-A6C1-C3B1A0582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E8B8-5944-4B43-BA9B-90DA11137FAB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23250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E6B2EF-8AC3-4EED-A889-A1418387F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73DE84F-FB08-468A-B5CC-FB4275ADD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71E3E-442E-4477-AFF6-BCE306411C0E}" type="datetimeFigureOut">
              <a:rPr lang="fr-FR" smtClean="0"/>
              <a:t>02/04/2026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876AA8E-FA94-4C52-A083-AD435C116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D256BA0-B7E7-440C-9DE7-6DE2F1513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E8B8-5944-4B43-BA9B-90DA11137FAB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77643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158CB66-FF74-4E20-9D08-81FF62BDC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71E3E-442E-4477-AFF6-BCE306411C0E}" type="datetimeFigureOut">
              <a:rPr lang="fr-FR" smtClean="0"/>
              <a:t>02/04/2026</a:t>
            </a:fld>
            <a:endParaRPr lang="fr-FR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E1F103E-9405-4F82-B8DC-DD427544A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FD3E6AB-2747-4C54-90C4-97DA8D622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E8B8-5944-4B43-BA9B-90DA11137FAB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57928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8834DB-105F-4F25-88AC-FC800123B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278D48F-3C54-4CFA-997B-0A43A1CB42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8FFD686-2959-4FA9-862D-2E804ADB93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5CBA231-BEA6-44F1-9A87-6019A58F6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71E3E-442E-4477-AFF6-BCE306411C0E}" type="datetimeFigureOut">
              <a:rPr lang="fr-FR" smtClean="0"/>
              <a:t>02/04/2026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5B3F59C-53BB-49E7-ADE2-6A23BBD0B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2F94399-B853-43EF-A20A-AE431C208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E8B8-5944-4B43-BA9B-90DA11137FAB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41734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8BC94B-F7A6-406C-AB41-1EB8AFD0C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E4C3CDB-849D-46AC-80CD-22201D9130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6BC52D3-9988-4829-A510-B112DCCF33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7B5D3F1-E043-490C-9975-A01F5E8F7B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71E3E-442E-4477-AFF6-BCE306411C0E}" type="datetimeFigureOut">
              <a:rPr lang="fr-FR" smtClean="0"/>
              <a:t>02/04/2026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8B50AE5-3497-4839-9D41-4769BE8E0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02C50F4-E76D-46DF-99D8-E5E67EF8C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E8B8-5944-4B43-BA9B-90DA11137FAB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32285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7CF9E46-12FA-4A76-BB20-0ECA4462A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77EAE1F-F307-45E4-9320-CBD34EBEB9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1ACF934-CA5B-43D5-86EB-5F4C91F5CD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B71E3E-442E-4477-AFF6-BCE306411C0E}" type="datetimeFigureOut">
              <a:rPr lang="fr-FR" smtClean="0"/>
              <a:t>02/04/2026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BA98EF9-9087-4FE1-8D6C-F37A0EEEB7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958C9D8-0C5B-4EF5-9312-0C73F1B650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E5E8B8-5944-4B43-BA9B-90DA11137FAB}" type="slidenum">
              <a:rPr lang="fr-FR" smtClean="0"/>
              <a:t>‹N°›</a:t>
            </a:fld>
            <a:endParaRPr lang="fr-FR" dirty="0"/>
          </a:p>
        </p:txBody>
      </p:sp>
      <p:pic>
        <p:nvPicPr>
          <p:cNvPr id="13" name="Graphique 12">
            <a:extLst>
              <a:ext uri="{FF2B5EF4-FFF2-40B4-BE49-F238E27FC236}">
                <a16:creationId xmlns:a16="http://schemas.microsoft.com/office/drawing/2014/main" id="{CC76DDAA-665D-4200-BD63-A14E991C48D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614421" y="5985514"/>
            <a:ext cx="1478757" cy="682503"/>
          </a:xfrm>
          <a:prstGeom prst="rect">
            <a:avLst/>
          </a:prstGeom>
        </p:spPr>
      </p:pic>
      <p:pic>
        <p:nvPicPr>
          <p:cNvPr id="17" name="Graphique 16">
            <a:extLst>
              <a:ext uri="{FF2B5EF4-FFF2-40B4-BE49-F238E27FC236}">
                <a16:creationId xmlns:a16="http://schemas.microsoft.com/office/drawing/2014/main" id="{980AD712-A887-4632-BCAB-33A21D91177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0" y="5695803"/>
            <a:ext cx="12192000" cy="1162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816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g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>
            <a:extLst>
              <a:ext uri="{FF2B5EF4-FFF2-40B4-BE49-F238E27FC236}">
                <a16:creationId xmlns:a16="http://schemas.microsoft.com/office/drawing/2014/main" id="{B2DFA601-3D31-4BCC-A48D-B9416A39ED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B141025F-5A19-47DF-B842-8417CFB24789}"/>
              </a:ext>
            </a:extLst>
          </p:cNvPr>
          <p:cNvSpPr txBox="1"/>
          <p:nvPr/>
        </p:nvSpPr>
        <p:spPr>
          <a:xfrm>
            <a:off x="1" y="832400"/>
            <a:ext cx="1219199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400" dirty="0">
                <a:solidFill>
                  <a:srgbClr val="7030A0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L’IA générative pour créer un scénario de jeu d’évasion numérique intégré dans Moodle pour l’apprentissage de l’anglais</a:t>
            </a:r>
          </a:p>
        </p:txBody>
      </p:sp>
      <p:sp>
        <p:nvSpPr>
          <p:cNvPr id="14" name="TextBox 4">
            <a:extLst>
              <a:ext uri="{FF2B5EF4-FFF2-40B4-BE49-F238E27FC236}">
                <a16:creationId xmlns:a16="http://schemas.microsoft.com/office/drawing/2014/main" id="{6851C76B-332D-4253-A35B-C72320CAF39B}"/>
              </a:ext>
            </a:extLst>
          </p:cNvPr>
          <p:cNvSpPr txBox="1"/>
          <p:nvPr/>
        </p:nvSpPr>
        <p:spPr>
          <a:xfrm>
            <a:off x="3549915" y="3657946"/>
            <a:ext cx="4905830" cy="73866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4A1C73"/>
                </a:solidFill>
              </a:defRPr>
            </a:pPr>
            <a:r>
              <a:rPr lang="fr-FR" sz="2400" dirty="0">
                <a:latin typeface="Poppins Medium" panose="00000600000000000000" pitchFamily="2" charset="0"/>
                <a:cs typeface="Poppins Medium" panose="00000600000000000000" pitchFamily="2" charset="0"/>
              </a:rPr>
              <a:t>Pierre-Emile LAP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ÉRINE</a:t>
            </a:r>
            <a:endParaRPr sz="2400" dirty="0">
              <a:latin typeface="Poppins Medium" panose="00000600000000000000" pitchFamily="2" charset="0"/>
              <a:cs typeface="Poppins Medium" panose="00000600000000000000" pitchFamily="2" charset="0"/>
            </a:endParaRPr>
          </a:p>
          <a:p>
            <a:pPr algn="ctr">
              <a:defRPr sz="1800">
                <a:solidFill>
                  <a:srgbClr val="4A1C73"/>
                </a:solidFill>
              </a:defRPr>
            </a:pPr>
            <a:r>
              <a:rPr lang="fr-FR" dirty="0">
                <a:latin typeface="Poppins Medium" panose="00000600000000000000" pitchFamily="2" charset="0"/>
                <a:cs typeface="Poppins Medium" panose="00000600000000000000" pitchFamily="2" charset="0"/>
              </a:rPr>
              <a:t>Pôle Langues</a:t>
            </a:r>
            <a:r>
              <a:rPr dirty="0">
                <a:latin typeface="Poppins Medium" panose="00000600000000000000" pitchFamily="2" charset="0"/>
                <a:cs typeface="Poppins Medium" panose="00000600000000000000" pitchFamily="2" charset="0"/>
              </a:rPr>
              <a:t> / </a:t>
            </a:r>
            <a:r>
              <a:rPr lang="fr-FR" dirty="0">
                <a:latin typeface="Poppins Medium" panose="00000600000000000000" pitchFamily="2" charset="0"/>
                <a:cs typeface="Poppins Medium" panose="00000600000000000000" pitchFamily="2" charset="0"/>
              </a:rPr>
              <a:t>Université de Bretagne Occidentale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C6CCA6B-6650-47EC-9CD3-7FA925215095}"/>
              </a:ext>
            </a:extLst>
          </p:cNvPr>
          <p:cNvSpPr txBox="1"/>
          <p:nvPr/>
        </p:nvSpPr>
        <p:spPr>
          <a:xfrm>
            <a:off x="2913577" y="4740340"/>
            <a:ext cx="6178490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4A1C73"/>
                </a:solidFill>
              </a:defRPr>
            </a:pPr>
            <a:r>
              <a:rPr lang="fr-FR" sz="1700" dirty="0" err="1">
                <a:latin typeface="Poppins Medium" panose="00000600000000000000" pitchFamily="2" charset="0"/>
                <a:cs typeface="Poppins Medium" panose="00000600000000000000" pitchFamily="2" charset="0"/>
              </a:rPr>
              <a:t>MiniMoot</a:t>
            </a:r>
            <a:r>
              <a:rPr lang="fr-FR" sz="1700" dirty="0">
                <a:latin typeface="Poppins Medium" panose="00000600000000000000" pitchFamily="2" charset="0"/>
                <a:cs typeface="Poppins Medium" panose="00000600000000000000" pitchFamily="2" charset="0"/>
              </a:rPr>
              <a:t> - Brest 2026</a:t>
            </a:r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3D8EB71-E8EF-431B-B58B-FD5AF1177FD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32049" y="3429000"/>
            <a:ext cx="2727901" cy="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30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0D862F8C-CD56-497E-9F95-8235E38A6C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B141025F-5A19-47DF-B842-8417CFB24789}"/>
              </a:ext>
            </a:extLst>
          </p:cNvPr>
          <p:cNvSpPr txBox="1"/>
          <p:nvPr/>
        </p:nvSpPr>
        <p:spPr>
          <a:xfrm>
            <a:off x="585254" y="595733"/>
            <a:ext cx="617849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rgbClr val="7030A0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L’IA générative pour créer un scénario de jeu d’évasion numérique intégré dans Moodle pour l’apprentissage de l’anglais</a:t>
            </a:r>
          </a:p>
        </p:txBody>
      </p:sp>
      <p:sp>
        <p:nvSpPr>
          <p:cNvPr id="14" name="TextBox 4">
            <a:extLst>
              <a:ext uri="{FF2B5EF4-FFF2-40B4-BE49-F238E27FC236}">
                <a16:creationId xmlns:a16="http://schemas.microsoft.com/office/drawing/2014/main" id="{6851C76B-332D-4253-A35B-C72320CAF39B}"/>
              </a:ext>
            </a:extLst>
          </p:cNvPr>
          <p:cNvSpPr txBox="1"/>
          <p:nvPr/>
        </p:nvSpPr>
        <p:spPr>
          <a:xfrm>
            <a:off x="985368" y="3107625"/>
            <a:ext cx="4905830" cy="73866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4A1C73"/>
                </a:solidFill>
              </a:defRPr>
            </a:pPr>
            <a:r>
              <a:rPr lang="fr-FR" sz="2400" dirty="0">
                <a:latin typeface="Poppins Medium" panose="00000600000000000000" pitchFamily="2" charset="0"/>
                <a:cs typeface="Poppins Medium" panose="00000600000000000000" pitchFamily="2" charset="0"/>
              </a:rPr>
              <a:t>Pierre-Emile LAP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ÉRINE</a:t>
            </a:r>
            <a:endParaRPr lang="fr-FR" sz="2400" dirty="0">
              <a:latin typeface="Poppins Medium" panose="00000600000000000000" pitchFamily="2" charset="0"/>
              <a:cs typeface="Poppins Medium" panose="00000600000000000000" pitchFamily="2" charset="0"/>
            </a:endParaRPr>
          </a:p>
          <a:p>
            <a:pPr algn="ctr">
              <a:defRPr sz="1800">
                <a:solidFill>
                  <a:srgbClr val="4A1C73"/>
                </a:solidFill>
              </a:defRPr>
            </a:pPr>
            <a:r>
              <a:rPr lang="fr-FR" dirty="0">
                <a:latin typeface="Poppins Medium" panose="00000600000000000000" pitchFamily="2" charset="0"/>
                <a:cs typeface="Poppins Medium" panose="00000600000000000000" pitchFamily="2" charset="0"/>
              </a:rPr>
              <a:t>Pôle Langues / Université de Bretagne Occidentale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C6CCA6B-6650-47EC-9CD3-7FA925215095}"/>
              </a:ext>
            </a:extLst>
          </p:cNvPr>
          <p:cNvSpPr txBox="1"/>
          <p:nvPr/>
        </p:nvSpPr>
        <p:spPr>
          <a:xfrm>
            <a:off x="1531351" y="4065421"/>
            <a:ext cx="6178490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>
                <a:solidFill>
                  <a:srgbClr val="4A1C73"/>
                </a:solidFill>
              </a:defRPr>
            </a:pPr>
            <a:r>
              <a:rPr lang="fr-FR" sz="1700" dirty="0" err="1">
                <a:latin typeface="Poppins Medium" panose="00000600000000000000" pitchFamily="2" charset="0"/>
                <a:cs typeface="Poppins Medium" panose="00000600000000000000" pitchFamily="2" charset="0"/>
              </a:rPr>
              <a:t>MiniMoot</a:t>
            </a:r>
            <a:r>
              <a:rPr lang="fr-FR" sz="1700" dirty="0">
                <a:latin typeface="Poppins Medium" panose="00000600000000000000" pitchFamily="2" charset="0"/>
                <a:cs typeface="Poppins Medium" panose="00000600000000000000" pitchFamily="2" charset="0"/>
              </a:rPr>
              <a:t> - Brest 2026</a:t>
            </a:r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6CEA9A3-DBF7-4AD5-853E-51D1BE0BB8B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31351" y="2905563"/>
            <a:ext cx="3409950" cy="57150"/>
          </a:xfrm>
          <a:prstGeom prst="rect">
            <a:avLst/>
          </a:prstGeom>
        </p:spPr>
      </p:pic>
      <p:sp>
        <p:nvSpPr>
          <p:cNvPr id="7" name="Rounded Rectangle 5">
            <a:extLst>
              <a:ext uri="{FF2B5EF4-FFF2-40B4-BE49-F238E27FC236}">
                <a16:creationId xmlns:a16="http://schemas.microsoft.com/office/drawing/2014/main" id="{EA4C8426-4DB8-43BC-AB6A-023DFF93B109}"/>
              </a:ext>
            </a:extLst>
          </p:cNvPr>
          <p:cNvSpPr/>
          <p:nvPr/>
        </p:nvSpPr>
        <p:spPr>
          <a:xfrm>
            <a:off x="6846784" y="774345"/>
            <a:ext cx="3409948" cy="4262435"/>
          </a:xfrm>
          <a:prstGeom prst="roundRect">
            <a:avLst/>
          </a:prstGeom>
          <a:noFill/>
          <a:ln w="25400">
            <a:solidFill>
              <a:srgbClr val="B496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>
                <a:solidFill>
                  <a:srgbClr val="7030A0"/>
                </a:solidFill>
                <a:latin typeface="Poppins"/>
              </a:defRPr>
            </a:pPr>
            <a:r>
              <a:rPr dirty="0" err="1"/>
              <a:t>Insérer</a:t>
            </a:r>
            <a:br>
              <a:rPr dirty="0"/>
            </a:br>
            <a:r>
              <a:rPr dirty="0"/>
              <a:t>photo</a:t>
            </a:r>
            <a:br>
              <a:rPr dirty="0"/>
            </a:br>
            <a:r>
              <a:rPr dirty="0" err="1"/>
              <a:t>intervenant</a:t>
            </a:r>
            <a:endParaRPr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6F10EA0-418A-44CC-BC63-90115B8177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0936" y="1301144"/>
            <a:ext cx="3232756" cy="3232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944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3">
            <a:extLst>
              <a:ext uri="{FF2B5EF4-FFF2-40B4-BE49-F238E27FC236}">
                <a16:creationId xmlns:a16="http://schemas.microsoft.com/office/drawing/2014/main" id="{F321DFF7-2B1F-4D61-8381-6C547F028243}"/>
              </a:ext>
            </a:extLst>
          </p:cNvPr>
          <p:cNvSpPr txBox="1"/>
          <p:nvPr/>
        </p:nvSpPr>
        <p:spPr>
          <a:xfrm>
            <a:off x="988541" y="948810"/>
            <a:ext cx="464500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000" b="1">
                <a:solidFill>
                  <a:srgbClr val="7030A0"/>
                </a:solidFill>
                <a:latin typeface="Poppins"/>
              </a:defRPr>
            </a:pPr>
            <a:r>
              <a:rPr lang="fr-FR" dirty="0">
                <a:latin typeface="Poppins SemiBold" panose="00000700000000000000" pitchFamily="2" charset="0"/>
                <a:cs typeface="Poppins SemiBold" panose="00000700000000000000" pitchFamily="2" charset="0"/>
              </a:rPr>
              <a:t>Cas d’usage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167F85F-9B3C-4D54-A97A-8649F368C5A9}"/>
              </a:ext>
            </a:extLst>
          </p:cNvPr>
          <p:cNvSpPr/>
          <p:nvPr/>
        </p:nvSpPr>
        <p:spPr>
          <a:xfrm>
            <a:off x="3778504" y="2200530"/>
            <a:ext cx="73152" cy="27432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Oval 5">
            <a:extLst>
              <a:ext uri="{FF2B5EF4-FFF2-40B4-BE49-F238E27FC236}">
                <a16:creationId xmlns:a16="http://schemas.microsoft.com/office/drawing/2014/main" id="{1646E342-5A7F-4DA8-B70A-8C7C60C98043}"/>
              </a:ext>
            </a:extLst>
          </p:cNvPr>
          <p:cNvSpPr/>
          <p:nvPr/>
        </p:nvSpPr>
        <p:spPr>
          <a:xfrm>
            <a:off x="3535680" y="2056359"/>
            <a:ext cx="548640" cy="54864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FFF"/>
                </a:solidFill>
                <a:latin typeface="Poppins"/>
              </a:defRPr>
            </a:pPr>
            <a:r>
              <a:rPr sz="2400" dirty="0"/>
              <a:t>1</a:t>
            </a:r>
          </a:p>
        </p:txBody>
      </p:sp>
      <p:sp>
        <p:nvSpPr>
          <p:cNvPr id="15" name="TextBox 6">
            <a:extLst>
              <a:ext uri="{FF2B5EF4-FFF2-40B4-BE49-F238E27FC236}">
                <a16:creationId xmlns:a16="http://schemas.microsoft.com/office/drawing/2014/main" id="{3DD16310-8895-4130-A5CF-806574B40364}"/>
              </a:ext>
            </a:extLst>
          </p:cNvPr>
          <p:cNvSpPr txBox="1"/>
          <p:nvPr/>
        </p:nvSpPr>
        <p:spPr>
          <a:xfrm>
            <a:off x="4358640" y="2056359"/>
            <a:ext cx="3192221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>
                <a:solidFill>
                  <a:srgbClr val="4A1C73"/>
                </a:solidFill>
                <a:latin typeface="Poppins"/>
              </a:defRPr>
            </a:pPr>
            <a:r>
              <a:rPr lang="fr-FR" sz="2800" dirty="0">
                <a:solidFill>
                  <a:srgbClr val="4A1C73"/>
                </a:solidFill>
                <a:latin typeface="Poppins"/>
              </a:rPr>
              <a:t>Contexte et objectifs</a:t>
            </a:r>
            <a:endParaRPr sz="2800" dirty="0">
              <a:solidFill>
                <a:srgbClr val="4A1C73"/>
              </a:solidFill>
              <a:latin typeface="Poppins"/>
            </a:endParaRPr>
          </a:p>
        </p:txBody>
      </p:sp>
      <p:sp>
        <p:nvSpPr>
          <p:cNvPr id="17" name="Oval 7">
            <a:extLst>
              <a:ext uri="{FF2B5EF4-FFF2-40B4-BE49-F238E27FC236}">
                <a16:creationId xmlns:a16="http://schemas.microsoft.com/office/drawing/2014/main" id="{D04D6575-81F0-4833-BA62-E4FB00D3B128}"/>
              </a:ext>
            </a:extLst>
          </p:cNvPr>
          <p:cNvSpPr/>
          <p:nvPr/>
        </p:nvSpPr>
        <p:spPr>
          <a:xfrm>
            <a:off x="3535680" y="2879319"/>
            <a:ext cx="548640" cy="54864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FFF"/>
                </a:solidFill>
                <a:latin typeface="Poppins"/>
              </a:defRPr>
            </a:pPr>
            <a:r>
              <a:rPr sz="2400" dirty="0"/>
              <a:t>2</a:t>
            </a:r>
          </a:p>
        </p:txBody>
      </p:sp>
      <p:sp>
        <p:nvSpPr>
          <p:cNvPr id="18" name="TextBox 8">
            <a:extLst>
              <a:ext uri="{FF2B5EF4-FFF2-40B4-BE49-F238E27FC236}">
                <a16:creationId xmlns:a16="http://schemas.microsoft.com/office/drawing/2014/main" id="{ECD647E0-F97E-4929-B1BF-A85D6A7CBE67}"/>
              </a:ext>
            </a:extLst>
          </p:cNvPr>
          <p:cNvSpPr txBox="1"/>
          <p:nvPr/>
        </p:nvSpPr>
        <p:spPr>
          <a:xfrm>
            <a:off x="4358640" y="2842449"/>
            <a:ext cx="3407471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>
                <a:solidFill>
                  <a:srgbClr val="4A1C73"/>
                </a:solidFill>
                <a:latin typeface="Poppins"/>
              </a:defRPr>
            </a:pPr>
            <a:r>
              <a:rPr lang="fr-FR" sz="2800" dirty="0">
                <a:solidFill>
                  <a:srgbClr val="4A1C73"/>
                </a:solidFill>
                <a:latin typeface="Poppins"/>
              </a:rPr>
              <a:t>Scénario pédagogique</a:t>
            </a:r>
          </a:p>
        </p:txBody>
      </p:sp>
      <p:sp>
        <p:nvSpPr>
          <p:cNvPr id="19" name="Oval 9">
            <a:extLst>
              <a:ext uri="{FF2B5EF4-FFF2-40B4-BE49-F238E27FC236}">
                <a16:creationId xmlns:a16="http://schemas.microsoft.com/office/drawing/2014/main" id="{28217EFC-FBF1-4747-B8E4-63ADF98CC56A}"/>
              </a:ext>
            </a:extLst>
          </p:cNvPr>
          <p:cNvSpPr/>
          <p:nvPr/>
        </p:nvSpPr>
        <p:spPr>
          <a:xfrm>
            <a:off x="3535680" y="3702279"/>
            <a:ext cx="548640" cy="54864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FFF"/>
                </a:solidFill>
                <a:latin typeface="Poppins"/>
              </a:defRPr>
            </a:pPr>
            <a:r>
              <a:rPr sz="2400" dirty="0"/>
              <a:t>3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C541F79-49CD-438D-A216-04B590E0955B}"/>
              </a:ext>
            </a:extLst>
          </p:cNvPr>
          <p:cNvSpPr txBox="1"/>
          <p:nvPr/>
        </p:nvSpPr>
        <p:spPr>
          <a:xfrm>
            <a:off x="4363314" y="3683844"/>
            <a:ext cx="3465372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>
                <a:solidFill>
                  <a:srgbClr val="4A1C73"/>
                </a:solidFill>
                <a:latin typeface="Poppins"/>
              </a:defRPr>
            </a:pPr>
            <a:r>
              <a:rPr lang="fr-FR" sz="2800" dirty="0">
                <a:solidFill>
                  <a:srgbClr val="4A1C73"/>
                </a:solidFill>
                <a:latin typeface="Poppins"/>
              </a:rPr>
              <a:t>Conception</a:t>
            </a:r>
            <a:r>
              <a:rPr lang="fr-FR" sz="2800" dirty="0">
                <a:solidFill>
                  <a:srgbClr val="3D425C"/>
                </a:solidFill>
              </a:rPr>
              <a:t> </a:t>
            </a:r>
            <a:r>
              <a:rPr lang="fr-FR" sz="2800" dirty="0">
                <a:solidFill>
                  <a:srgbClr val="4A1C73"/>
                </a:solidFill>
                <a:latin typeface="Poppins"/>
              </a:rPr>
              <a:t>&amp; activités</a:t>
            </a:r>
          </a:p>
        </p:txBody>
      </p:sp>
      <p:sp>
        <p:nvSpPr>
          <p:cNvPr id="23" name="Oval 11">
            <a:extLst>
              <a:ext uri="{FF2B5EF4-FFF2-40B4-BE49-F238E27FC236}">
                <a16:creationId xmlns:a16="http://schemas.microsoft.com/office/drawing/2014/main" id="{22305C91-3448-415F-B39F-5E4F6CCC7F87}"/>
              </a:ext>
            </a:extLst>
          </p:cNvPr>
          <p:cNvSpPr/>
          <p:nvPr/>
        </p:nvSpPr>
        <p:spPr>
          <a:xfrm>
            <a:off x="3535680" y="4525239"/>
            <a:ext cx="548640" cy="54864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FFF"/>
                </a:solidFill>
                <a:latin typeface="Poppins"/>
              </a:defRPr>
            </a:pPr>
            <a:r>
              <a:rPr sz="2400"/>
              <a:t>4</a:t>
            </a:r>
          </a:p>
        </p:txBody>
      </p:sp>
      <p:sp>
        <p:nvSpPr>
          <p:cNvPr id="24" name="TextBox 12">
            <a:extLst>
              <a:ext uri="{FF2B5EF4-FFF2-40B4-BE49-F238E27FC236}">
                <a16:creationId xmlns:a16="http://schemas.microsoft.com/office/drawing/2014/main" id="{E2F5790F-E469-472B-85C5-DA38882E1F8C}"/>
              </a:ext>
            </a:extLst>
          </p:cNvPr>
          <p:cNvSpPr txBox="1"/>
          <p:nvPr/>
        </p:nvSpPr>
        <p:spPr>
          <a:xfrm>
            <a:off x="4358640" y="4525239"/>
            <a:ext cx="3104440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>
                <a:solidFill>
                  <a:srgbClr val="4A1C73"/>
                </a:solidFill>
                <a:latin typeface="Poppins"/>
              </a:defRPr>
            </a:pPr>
            <a:r>
              <a:rPr lang="fr-FR" sz="2800" dirty="0">
                <a:solidFill>
                  <a:srgbClr val="4A1C73"/>
                </a:solidFill>
                <a:latin typeface="Poppins"/>
              </a:rPr>
              <a:t>Retour d’expérience</a:t>
            </a:r>
          </a:p>
        </p:txBody>
      </p:sp>
    </p:spTree>
    <p:extLst>
      <p:ext uri="{BB962C8B-B14F-4D97-AF65-F5344CB8AC3E}">
        <p14:creationId xmlns:p14="http://schemas.microsoft.com/office/powerpoint/2010/main" val="33500791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3">
            <a:extLst>
              <a:ext uri="{FF2B5EF4-FFF2-40B4-BE49-F238E27FC236}">
                <a16:creationId xmlns:a16="http://schemas.microsoft.com/office/drawing/2014/main" id="{F321DFF7-2B1F-4D61-8381-6C547F028243}"/>
              </a:ext>
            </a:extLst>
          </p:cNvPr>
          <p:cNvSpPr txBox="1"/>
          <p:nvPr/>
        </p:nvSpPr>
        <p:spPr>
          <a:xfrm>
            <a:off x="2621280" y="989350"/>
            <a:ext cx="4352345" cy="6771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800" b="1">
                <a:solidFill>
                  <a:srgbClr val="7030A0"/>
                </a:solidFill>
                <a:latin typeface="Poppins"/>
              </a:defRPr>
            </a:pPr>
            <a:r>
              <a:rPr lang="fr-FR" dirty="0">
                <a:latin typeface="Poppins SemiBold" panose="00000700000000000000" pitchFamily="2" charset="0"/>
                <a:cs typeface="Poppins SemiBold" panose="00000700000000000000" pitchFamily="2" charset="0"/>
              </a:rPr>
              <a:t>Contexte et objectifs</a:t>
            </a:r>
          </a:p>
        </p:txBody>
      </p:sp>
      <p:sp>
        <p:nvSpPr>
          <p:cNvPr id="12" name="TextBox 4">
            <a:extLst>
              <a:ext uri="{FF2B5EF4-FFF2-40B4-BE49-F238E27FC236}">
                <a16:creationId xmlns:a16="http://schemas.microsoft.com/office/drawing/2014/main" id="{41736490-EF9B-4EDE-8031-FFF8E34B1DE6}"/>
              </a:ext>
            </a:extLst>
          </p:cNvPr>
          <p:cNvSpPr txBox="1"/>
          <p:nvPr/>
        </p:nvSpPr>
        <p:spPr>
          <a:xfrm>
            <a:off x="4040659" y="2946264"/>
            <a:ext cx="7685674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2200">
                <a:solidFill>
                  <a:srgbClr val="4A1C73"/>
                </a:solidFill>
                <a:latin typeface="Poppins"/>
              </a:defRPr>
            </a:pPr>
            <a:r>
              <a:rPr lang="fr-FR" sz="2200" dirty="0">
                <a:solidFill>
                  <a:srgbClr val="4A1C73"/>
                </a:solidFill>
                <a:latin typeface="Poppins"/>
              </a:rPr>
              <a:t>2e année de Licence de biologie / UFR Sciences &amp; Techniques</a:t>
            </a:r>
          </a:p>
          <a:p>
            <a:pPr>
              <a:defRPr sz="2200">
                <a:solidFill>
                  <a:srgbClr val="4A1C73"/>
                </a:solidFill>
                <a:latin typeface="Poppins"/>
              </a:defRPr>
            </a:pPr>
            <a:endParaRPr lang="fr-FR" sz="2200" dirty="0">
              <a:solidFill>
                <a:srgbClr val="4A1C73"/>
              </a:solidFill>
              <a:latin typeface="Poppins"/>
            </a:endParaRPr>
          </a:p>
          <a:p>
            <a:pPr>
              <a:defRPr sz="2200">
                <a:solidFill>
                  <a:srgbClr val="4A1C73"/>
                </a:solidFill>
                <a:latin typeface="Poppins"/>
              </a:defRPr>
            </a:pPr>
            <a:r>
              <a:rPr lang="fr-FR" sz="2200" dirty="0">
                <a:solidFill>
                  <a:srgbClr val="4A1C73"/>
                </a:solidFill>
                <a:latin typeface="Poppins"/>
              </a:rPr>
              <a:t>Fil rouge en semestre 4: consolidation des objectifs linguistiques</a:t>
            </a:r>
          </a:p>
          <a:p>
            <a:pPr>
              <a:defRPr sz="2200">
                <a:solidFill>
                  <a:srgbClr val="4A1C73"/>
                </a:solidFill>
                <a:latin typeface="Poppins"/>
              </a:defRPr>
            </a:pPr>
            <a:endParaRPr lang="fr-FR" sz="2200" dirty="0">
              <a:solidFill>
                <a:srgbClr val="4A1C73"/>
              </a:solidFill>
              <a:latin typeface="Poppins"/>
            </a:endParaRPr>
          </a:p>
          <a:p>
            <a:pPr>
              <a:defRPr sz="2200">
                <a:solidFill>
                  <a:srgbClr val="4A1C73"/>
                </a:solidFill>
                <a:latin typeface="Poppins"/>
              </a:defRPr>
            </a:pPr>
            <a:r>
              <a:rPr lang="fr-FR" sz="2200" dirty="0">
                <a:solidFill>
                  <a:srgbClr val="4A1C73"/>
                </a:solidFill>
                <a:latin typeface="Poppins"/>
              </a:rPr>
              <a:t>Sortir des fiches de travail &amp; aspect ludique</a:t>
            </a:r>
          </a:p>
          <a:p>
            <a:pPr>
              <a:defRPr sz="2200">
                <a:solidFill>
                  <a:srgbClr val="4A1C73"/>
                </a:solidFill>
                <a:latin typeface="Poppins"/>
              </a:defRPr>
            </a:pPr>
            <a:endParaRPr lang="fr-FR" sz="2200" dirty="0">
              <a:solidFill>
                <a:srgbClr val="4A1C73"/>
              </a:solidFill>
              <a:latin typeface="Poppins"/>
            </a:endParaRPr>
          </a:p>
          <a:p>
            <a:pPr>
              <a:defRPr sz="2200">
                <a:solidFill>
                  <a:srgbClr val="4A1C73"/>
                </a:solidFill>
                <a:latin typeface="Poppins"/>
              </a:defRPr>
            </a:pPr>
            <a:r>
              <a:rPr lang="fr-FR" sz="2200" dirty="0">
                <a:solidFill>
                  <a:srgbClr val="4A1C73"/>
                </a:solidFill>
                <a:latin typeface="Poppins"/>
              </a:rPr>
              <a:t>Tester l’efficacité des outils d’</a:t>
            </a:r>
            <a:r>
              <a:rPr lang="fr-FR" sz="2200" dirty="0" err="1">
                <a:solidFill>
                  <a:srgbClr val="4A1C73"/>
                </a:solidFill>
                <a:latin typeface="Poppins"/>
              </a:rPr>
              <a:t>IAg</a:t>
            </a:r>
            <a:r>
              <a:rPr lang="fr-FR" sz="2200" dirty="0">
                <a:solidFill>
                  <a:srgbClr val="4A1C73"/>
                </a:solidFill>
                <a:latin typeface="Poppins"/>
              </a:rPr>
              <a:t> pour produire des supports pédagogiques</a:t>
            </a:r>
          </a:p>
        </p:txBody>
      </p:sp>
      <p:sp>
        <p:nvSpPr>
          <p:cNvPr id="14" name="Rounded Rectangle 5">
            <a:extLst>
              <a:ext uri="{FF2B5EF4-FFF2-40B4-BE49-F238E27FC236}">
                <a16:creationId xmlns:a16="http://schemas.microsoft.com/office/drawing/2014/main" id="{8D21A634-3566-4EA8-B59B-E84387D5DDEC}"/>
              </a:ext>
            </a:extLst>
          </p:cNvPr>
          <p:cNvSpPr/>
          <p:nvPr/>
        </p:nvSpPr>
        <p:spPr>
          <a:xfrm>
            <a:off x="4040659" y="1967807"/>
            <a:ext cx="7685674" cy="677108"/>
          </a:xfrm>
          <a:prstGeom prst="roundRect">
            <a:avLst/>
          </a:prstGeom>
          <a:solidFill>
            <a:srgbClr val="E1D7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sz="1800" b="1">
                <a:solidFill>
                  <a:srgbClr val="4A1C73"/>
                </a:solidFill>
                <a:latin typeface="Poppins"/>
              </a:defRPr>
            </a:pPr>
            <a:r>
              <a:rPr lang="en-GB" sz="2400" i="1" dirty="0"/>
              <a:t>The Genetic Breakthrough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A6E6B4D-38AC-43F4-BEB1-D93C3F6C5C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67" y="1967807"/>
            <a:ext cx="3401998" cy="3401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642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3">
            <a:extLst>
              <a:ext uri="{FF2B5EF4-FFF2-40B4-BE49-F238E27FC236}">
                <a16:creationId xmlns:a16="http://schemas.microsoft.com/office/drawing/2014/main" id="{F321DFF7-2B1F-4D61-8381-6C547F028243}"/>
              </a:ext>
            </a:extLst>
          </p:cNvPr>
          <p:cNvSpPr txBox="1"/>
          <p:nvPr/>
        </p:nvSpPr>
        <p:spPr>
          <a:xfrm>
            <a:off x="2332235" y="989350"/>
            <a:ext cx="4645887" cy="6771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800" b="1">
                <a:solidFill>
                  <a:srgbClr val="7030A0"/>
                </a:solidFill>
                <a:latin typeface="Poppins"/>
              </a:defRPr>
            </a:pPr>
            <a:r>
              <a:rPr lang="fr-FR" dirty="0">
                <a:latin typeface="Poppins SemiBold" panose="00000700000000000000" pitchFamily="2" charset="0"/>
                <a:cs typeface="Poppins SemiBold" panose="00000700000000000000" pitchFamily="2" charset="0"/>
              </a:rPr>
              <a:t>Scénario pédagogique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B7B84C7D-39B0-4B5D-8247-5E890B7185A2}"/>
              </a:ext>
            </a:extLst>
          </p:cNvPr>
          <p:cNvSpPr/>
          <p:nvPr/>
        </p:nvSpPr>
        <p:spPr>
          <a:xfrm>
            <a:off x="4655177" y="1927014"/>
            <a:ext cx="6597023" cy="3435818"/>
          </a:xfrm>
          <a:prstGeom prst="roundRect">
            <a:avLst/>
          </a:prstGeom>
          <a:solidFill>
            <a:srgbClr val="E6DC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lvl="1">
              <a:defRPr sz="1800">
                <a:solidFill>
                  <a:srgbClr val="4A1C73"/>
                </a:solidFill>
                <a:latin typeface="Poppins"/>
              </a:defRPr>
            </a:pPr>
            <a:r>
              <a:rPr lang="fr-FR" sz="2200" dirty="0">
                <a:solidFill>
                  <a:srgbClr val="4A1C73"/>
                </a:solidFill>
                <a:latin typeface="Poppins"/>
              </a:rPr>
              <a:t>Objectif: trouver la découverte du Dr. </a:t>
            </a:r>
            <a:r>
              <a:rPr lang="fr-FR" sz="2200" dirty="0" err="1">
                <a:solidFill>
                  <a:srgbClr val="4A1C73"/>
                </a:solidFill>
                <a:latin typeface="Poppins"/>
              </a:rPr>
              <a:t>Blooper</a:t>
            </a:r>
            <a:r>
              <a:rPr lang="fr-FR" sz="2200" dirty="0">
                <a:solidFill>
                  <a:srgbClr val="4A1C73"/>
                </a:solidFill>
                <a:latin typeface="Poppins"/>
              </a:rPr>
              <a:t> à travers une série d’indices. </a:t>
            </a:r>
          </a:p>
          <a:p>
            <a:pPr lvl="1">
              <a:defRPr sz="1800">
                <a:solidFill>
                  <a:srgbClr val="4A1C73"/>
                </a:solidFill>
                <a:latin typeface="Poppins"/>
              </a:defRPr>
            </a:pPr>
            <a:endParaRPr lang="fr-FR" sz="2200" dirty="0">
              <a:solidFill>
                <a:srgbClr val="4A1C73"/>
              </a:solidFill>
              <a:latin typeface="Poppins"/>
            </a:endParaRPr>
          </a:p>
          <a:p>
            <a:pPr lvl="1">
              <a:defRPr sz="1800">
                <a:solidFill>
                  <a:srgbClr val="4A1C73"/>
                </a:solidFill>
                <a:latin typeface="Poppins"/>
              </a:defRPr>
            </a:pPr>
            <a:r>
              <a:rPr lang="fr-FR" sz="2200" dirty="0">
                <a:solidFill>
                  <a:srgbClr val="4A1C73"/>
                </a:solidFill>
                <a:latin typeface="Poppins"/>
              </a:rPr>
              <a:t>Collaborer dans l’apprentissage et l’évaluation.</a:t>
            </a:r>
          </a:p>
          <a:p>
            <a:pPr lvl="1">
              <a:defRPr sz="1800">
                <a:solidFill>
                  <a:srgbClr val="4A1C73"/>
                </a:solidFill>
                <a:latin typeface="Poppins"/>
              </a:defRPr>
            </a:pPr>
            <a:endParaRPr lang="fr-FR" sz="2200" dirty="0">
              <a:solidFill>
                <a:srgbClr val="4A1C73"/>
              </a:solidFill>
              <a:latin typeface="Poppins"/>
            </a:endParaRPr>
          </a:p>
          <a:p>
            <a:pPr lvl="1">
              <a:defRPr sz="1800">
                <a:solidFill>
                  <a:srgbClr val="4A1C73"/>
                </a:solidFill>
                <a:latin typeface="Poppins"/>
              </a:defRPr>
            </a:pPr>
            <a:r>
              <a:rPr lang="fr-FR" sz="2200" dirty="0">
                <a:solidFill>
                  <a:srgbClr val="4A1C73"/>
                </a:solidFill>
                <a:latin typeface="Poppins"/>
              </a:rPr>
              <a:t>6 chapitres.</a:t>
            </a:r>
          </a:p>
          <a:p>
            <a:pPr lvl="1">
              <a:defRPr sz="1800">
                <a:solidFill>
                  <a:srgbClr val="4A1C73"/>
                </a:solidFill>
                <a:latin typeface="Poppins"/>
              </a:defRPr>
            </a:pPr>
            <a:endParaRPr lang="fr-FR" sz="2200" dirty="0">
              <a:solidFill>
                <a:srgbClr val="4A1C73"/>
              </a:solidFill>
              <a:latin typeface="Poppins"/>
            </a:endParaRPr>
          </a:p>
          <a:p>
            <a:pPr lvl="1">
              <a:defRPr sz="1800">
                <a:solidFill>
                  <a:srgbClr val="4A1C73"/>
                </a:solidFill>
                <a:latin typeface="Poppins"/>
              </a:defRPr>
            </a:pPr>
            <a:r>
              <a:rPr lang="fr-FR" sz="2200" dirty="0">
                <a:solidFill>
                  <a:srgbClr val="4A1C73"/>
                </a:solidFill>
                <a:latin typeface="Poppins"/>
              </a:rPr>
              <a:t>Progression: tests (80% de bonnes réponses requises).</a:t>
            </a:r>
            <a:endParaRPr sz="2200" dirty="0">
              <a:solidFill>
                <a:srgbClr val="4A1C73"/>
              </a:solidFill>
              <a:latin typeface="Poppins"/>
            </a:endParaRPr>
          </a:p>
        </p:txBody>
      </p:sp>
      <p:sp>
        <p:nvSpPr>
          <p:cNvPr id="7" name="Rounded Rectangle 5">
            <a:extLst>
              <a:ext uri="{FF2B5EF4-FFF2-40B4-BE49-F238E27FC236}">
                <a16:creationId xmlns:a16="http://schemas.microsoft.com/office/drawing/2014/main" id="{39E73597-B7AA-49F6-B22D-E413D209D73B}"/>
              </a:ext>
            </a:extLst>
          </p:cNvPr>
          <p:cNvSpPr/>
          <p:nvPr/>
        </p:nvSpPr>
        <p:spPr>
          <a:xfrm>
            <a:off x="518984" y="2008294"/>
            <a:ext cx="3773616" cy="3435818"/>
          </a:xfrm>
          <a:prstGeom prst="roundRect">
            <a:avLst/>
          </a:prstGeom>
          <a:noFill/>
          <a:ln w="25400">
            <a:solidFill>
              <a:srgbClr val="B496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>
                <a:solidFill>
                  <a:srgbClr val="7030A0"/>
                </a:solidFill>
                <a:latin typeface="Poppins"/>
              </a:defRPr>
            </a:pPr>
            <a:endParaRPr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A23DAFC-7E42-45B6-8F13-0B9EBFB004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311" y="2211279"/>
            <a:ext cx="3029848" cy="3029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139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3">
            <a:extLst>
              <a:ext uri="{FF2B5EF4-FFF2-40B4-BE49-F238E27FC236}">
                <a16:creationId xmlns:a16="http://schemas.microsoft.com/office/drawing/2014/main" id="{F321DFF7-2B1F-4D61-8381-6C547F028243}"/>
              </a:ext>
            </a:extLst>
          </p:cNvPr>
          <p:cNvSpPr txBox="1"/>
          <p:nvPr/>
        </p:nvSpPr>
        <p:spPr>
          <a:xfrm>
            <a:off x="2332235" y="989350"/>
            <a:ext cx="4801314" cy="6771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800" b="1">
                <a:solidFill>
                  <a:srgbClr val="7030A0"/>
                </a:solidFill>
                <a:latin typeface="Poppins"/>
              </a:defRPr>
            </a:pPr>
            <a:r>
              <a:rPr lang="fr-FR" dirty="0">
                <a:latin typeface="Poppins SemiBold" panose="00000700000000000000" pitchFamily="2" charset="0"/>
                <a:cs typeface="Poppins SemiBold" panose="00000700000000000000" pitchFamily="2" charset="0"/>
              </a:rPr>
              <a:t>Conception et activités</a:t>
            </a:r>
          </a:p>
        </p:txBody>
      </p:sp>
      <p:sp>
        <p:nvSpPr>
          <p:cNvPr id="6" name="Rounded Rectangle 4">
            <a:extLst>
              <a:ext uri="{FF2B5EF4-FFF2-40B4-BE49-F238E27FC236}">
                <a16:creationId xmlns:a16="http://schemas.microsoft.com/office/drawing/2014/main" id="{31BD068D-099C-4F88-B559-DB0EAB390A48}"/>
              </a:ext>
            </a:extLst>
          </p:cNvPr>
          <p:cNvSpPr/>
          <p:nvPr/>
        </p:nvSpPr>
        <p:spPr>
          <a:xfrm>
            <a:off x="856734" y="2036477"/>
            <a:ext cx="5948327" cy="320040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C8B4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4A1C73"/>
                </a:solidFill>
                <a:latin typeface="Poppins"/>
              </a:defRPr>
            </a:pPr>
            <a:r>
              <a:rPr lang="fr-FR" sz="2800" dirty="0"/>
              <a:t>Série d’agents conversationnels sur ChatGPT</a:t>
            </a:r>
          </a:p>
          <a:p>
            <a:pPr algn="ctr">
              <a:defRPr sz="1800">
                <a:solidFill>
                  <a:srgbClr val="4A1C73"/>
                </a:solidFill>
                <a:latin typeface="Poppins"/>
              </a:defRPr>
            </a:pPr>
            <a:endParaRPr lang="fr-FR" sz="2800" dirty="0"/>
          </a:p>
          <a:p>
            <a:pPr algn="ctr">
              <a:defRPr sz="1800">
                <a:solidFill>
                  <a:srgbClr val="4A1C73"/>
                </a:solidFill>
                <a:latin typeface="Poppins"/>
              </a:defRPr>
            </a:pPr>
            <a:r>
              <a:rPr lang="fr-FR" sz="2800" dirty="0"/>
              <a:t>Fonction @</a:t>
            </a:r>
          </a:p>
          <a:p>
            <a:pPr algn="ctr">
              <a:defRPr sz="1800">
                <a:solidFill>
                  <a:srgbClr val="4A1C73"/>
                </a:solidFill>
                <a:latin typeface="Poppins"/>
              </a:defRPr>
            </a:pPr>
            <a:endParaRPr lang="fr-FR" sz="2800" dirty="0"/>
          </a:p>
          <a:p>
            <a:pPr algn="ctr">
              <a:defRPr sz="1800">
                <a:solidFill>
                  <a:srgbClr val="4A1C73"/>
                </a:solidFill>
                <a:latin typeface="Poppins"/>
              </a:defRPr>
            </a:pPr>
            <a:r>
              <a:rPr lang="fr-FR" sz="2800" dirty="0" err="1"/>
              <a:t>Text</a:t>
            </a:r>
            <a:r>
              <a:rPr lang="fr-FR" sz="2800" dirty="0"/>
              <a:t>-to-speech / générateur de vidéo</a:t>
            </a:r>
          </a:p>
        </p:txBody>
      </p:sp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B55BD73A-F04B-478F-B950-D14BF885E9DE}"/>
              </a:ext>
            </a:extLst>
          </p:cNvPr>
          <p:cNvSpPr/>
          <p:nvPr/>
        </p:nvSpPr>
        <p:spPr>
          <a:xfrm>
            <a:off x="7555831" y="2050257"/>
            <a:ext cx="3779435" cy="320040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C8B4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>
              <a:defRPr sz="1800">
                <a:solidFill>
                  <a:srgbClr val="4A1C73"/>
                </a:solidFill>
                <a:latin typeface="Poppins"/>
              </a:defRPr>
            </a:pPr>
            <a:r>
              <a:rPr lang="fr-FR" sz="2400" dirty="0"/>
              <a:t>Activités Moodle</a:t>
            </a:r>
            <a:endParaRPr sz="240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BAEC9C0-E7B2-4674-B418-0C815E291F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8995" y="2836495"/>
            <a:ext cx="828495" cy="105970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05C0EA4-AC12-4340-BCD4-DADD751CDB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3343" y="2869249"/>
            <a:ext cx="828495" cy="99419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378C8D1-A473-43C5-A214-7D5702E0C7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2112" y="2880807"/>
            <a:ext cx="828495" cy="98263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358800D-D01A-4961-BF32-C7D9876714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689" y="4021505"/>
            <a:ext cx="801110" cy="88285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76E48219-2C0E-489F-B66A-801D69AA563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2866" y="3954673"/>
            <a:ext cx="742484" cy="949688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9D54E323-E891-4468-A398-92D558CE5BF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2112" y="4021505"/>
            <a:ext cx="857848" cy="840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867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3">
            <a:extLst>
              <a:ext uri="{FF2B5EF4-FFF2-40B4-BE49-F238E27FC236}">
                <a16:creationId xmlns:a16="http://schemas.microsoft.com/office/drawing/2014/main" id="{F321DFF7-2B1F-4D61-8381-6C547F028243}"/>
              </a:ext>
            </a:extLst>
          </p:cNvPr>
          <p:cNvSpPr txBox="1"/>
          <p:nvPr/>
        </p:nvSpPr>
        <p:spPr>
          <a:xfrm>
            <a:off x="2332235" y="989350"/>
            <a:ext cx="4234749" cy="6771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800" b="1">
                <a:solidFill>
                  <a:srgbClr val="7030A0"/>
                </a:solidFill>
                <a:latin typeface="Poppins"/>
              </a:defRPr>
            </a:pPr>
            <a:r>
              <a:rPr lang="fr-FR" dirty="0">
                <a:latin typeface="Poppins SemiBold" panose="00000700000000000000" pitchFamily="2" charset="0"/>
                <a:cs typeface="Poppins SemiBold" panose="00000700000000000000" pitchFamily="2" charset="0"/>
              </a:rPr>
              <a:t>Retour d’expérience</a:t>
            </a:r>
          </a:p>
        </p:txBody>
      </p:sp>
      <p:sp>
        <p:nvSpPr>
          <p:cNvPr id="7" name="Rounded Rectangle 4">
            <a:extLst>
              <a:ext uri="{FF2B5EF4-FFF2-40B4-BE49-F238E27FC236}">
                <a16:creationId xmlns:a16="http://schemas.microsoft.com/office/drawing/2014/main" id="{ED2CA733-07BE-4CE7-BA2E-42B7CFCC2D19}"/>
              </a:ext>
            </a:extLst>
          </p:cNvPr>
          <p:cNvSpPr/>
          <p:nvPr/>
        </p:nvSpPr>
        <p:spPr>
          <a:xfrm>
            <a:off x="325396" y="2285999"/>
            <a:ext cx="3465834" cy="3200400"/>
          </a:xfrm>
          <a:prstGeom prst="roundRect">
            <a:avLst/>
          </a:prstGeom>
          <a:solidFill>
            <a:srgbClr val="E6DC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4800" b="1">
                <a:solidFill>
                  <a:srgbClr val="7030A0"/>
                </a:solidFill>
                <a:latin typeface="Poppins"/>
              </a:defRPr>
            </a:pPr>
            <a:r>
              <a:rPr lang="fr-FR" dirty="0"/>
              <a:t>36 étudiants</a:t>
            </a:r>
            <a:endParaRPr dirty="0"/>
          </a:p>
        </p:txBody>
      </p:sp>
      <p:sp>
        <p:nvSpPr>
          <p:cNvPr id="6" name="Rounded Rectangle 4">
            <a:extLst>
              <a:ext uri="{FF2B5EF4-FFF2-40B4-BE49-F238E27FC236}">
                <a16:creationId xmlns:a16="http://schemas.microsoft.com/office/drawing/2014/main" id="{1A8BF699-062D-4AB2-89F7-09008CE9830C}"/>
              </a:ext>
            </a:extLst>
          </p:cNvPr>
          <p:cNvSpPr/>
          <p:nvPr/>
        </p:nvSpPr>
        <p:spPr>
          <a:xfrm>
            <a:off x="4363083" y="2285999"/>
            <a:ext cx="3465834" cy="3188043"/>
          </a:xfrm>
          <a:prstGeom prst="roundRect">
            <a:avLst/>
          </a:prstGeom>
          <a:solidFill>
            <a:srgbClr val="E6DC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4800" b="1">
                <a:solidFill>
                  <a:srgbClr val="7030A0"/>
                </a:solidFill>
                <a:latin typeface="Poppins"/>
              </a:defRPr>
            </a:pPr>
            <a:r>
              <a:rPr lang="fr-FR" dirty="0"/>
              <a:t>50</a:t>
            </a:r>
            <a:r>
              <a:rPr dirty="0"/>
              <a:t>%</a:t>
            </a:r>
          </a:p>
          <a:p>
            <a:pPr marL="180000" algn="ctr" rtl="0" eaLnBrk="1" latinLnBrk="0" hangingPunct="1">
              <a:spcBef>
                <a:spcPts val="0"/>
              </a:spcBef>
              <a:spcAft>
                <a:spcPts val="0"/>
              </a:spcAft>
            </a:pPr>
            <a:r>
              <a:rPr lang="fr-FR" sz="2400" dirty="0">
                <a:solidFill>
                  <a:srgbClr val="7030A0"/>
                </a:solidFill>
                <a:latin typeface="Open Sans" panose="020B0606030504020204" pitchFamily="34" charset="0"/>
              </a:rPr>
              <a:t>d</a:t>
            </a:r>
            <a:r>
              <a:rPr lang="fr-FR" sz="2400" b="0" i="0" kern="1200" dirty="0">
                <a:solidFill>
                  <a:srgbClr val="7030A0"/>
                </a:solidFill>
                <a:effectLst/>
                <a:latin typeface="Open Sans" panose="020B0606030504020204" pitchFamily="34" charset="0"/>
                <a:ea typeface="+mn-ea"/>
                <a:cs typeface="+mn-cs"/>
              </a:rPr>
              <a:t>es étudiants </a:t>
            </a:r>
            <a:r>
              <a:rPr lang="fr-FR" sz="2400" dirty="0">
                <a:solidFill>
                  <a:srgbClr val="7030A0"/>
                </a:solidFill>
                <a:latin typeface="Open Sans" panose="020B0606030504020204" pitchFamily="34" charset="0"/>
              </a:rPr>
              <a:t>n’avaient jamais participé à un jeu d’évasion.</a:t>
            </a:r>
          </a:p>
        </p:txBody>
      </p:sp>
      <p:sp>
        <p:nvSpPr>
          <p:cNvPr id="11" name="Rounded Rectangle 4">
            <a:extLst>
              <a:ext uri="{FF2B5EF4-FFF2-40B4-BE49-F238E27FC236}">
                <a16:creationId xmlns:a16="http://schemas.microsoft.com/office/drawing/2014/main" id="{D91A019C-FC11-4078-B72F-B61273D924E2}"/>
              </a:ext>
            </a:extLst>
          </p:cNvPr>
          <p:cNvSpPr/>
          <p:nvPr/>
        </p:nvSpPr>
        <p:spPr>
          <a:xfrm>
            <a:off x="8400770" y="2286000"/>
            <a:ext cx="3465834" cy="3188042"/>
          </a:xfrm>
          <a:prstGeom prst="roundRect">
            <a:avLst/>
          </a:prstGeom>
          <a:solidFill>
            <a:srgbClr val="E6DC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4800" b="1">
                <a:solidFill>
                  <a:srgbClr val="7030A0"/>
                </a:solidFill>
                <a:latin typeface="Poppins"/>
              </a:defRPr>
            </a:pPr>
            <a:r>
              <a:rPr lang="fr-FR" sz="4400" dirty="0"/>
              <a:t>25 étudiants</a:t>
            </a:r>
            <a:endParaRPr sz="4400" dirty="0"/>
          </a:p>
          <a:p>
            <a:pPr marL="180000" algn="ctr" rtl="0" eaLnBrk="1" latinLnBrk="0" hangingPunct="1">
              <a:spcBef>
                <a:spcPts val="0"/>
              </a:spcBef>
              <a:spcAft>
                <a:spcPts val="0"/>
              </a:spcAft>
            </a:pPr>
            <a:r>
              <a:rPr lang="fr-FR" sz="2400" dirty="0">
                <a:solidFill>
                  <a:srgbClr val="7030A0"/>
                </a:solidFill>
                <a:latin typeface="Open Sans" panose="020B0606030504020204" pitchFamily="34" charset="0"/>
              </a:rPr>
              <a:t>o</a:t>
            </a:r>
            <a:r>
              <a:rPr lang="fr-FR" sz="2400" b="0" i="0" kern="1200" dirty="0">
                <a:solidFill>
                  <a:srgbClr val="7030A0"/>
                </a:solidFill>
                <a:effectLst/>
                <a:latin typeface="Open Sans" panose="020B0606030504020204" pitchFamily="34" charset="0"/>
                <a:ea typeface="+mn-ea"/>
                <a:cs typeface="+mn-cs"/>
              </a:rPr>
              <a:t>nt déclaré que le dispositif a eu un impact positif sur leur apprentissage.</a:t>
            </a:r>
            <a:endParaRPr lang="fr-FR" sz="2400" dirty="0">
              <a:solidFill>
                <a:srgbClr val="7030A0"/>
              </a:solidFill>
              <a:latin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06884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3">
            <a:extLst>
              <a:ext uri="{FF2B5EF4-FFF2-40B4-BE49-F238E27FC236}">
                <a16:creationId xmlns:a16="http://schemas.microsoft.com/office/drawing/2014/main" id="{F321DFF7-2B1F-4D61-8381-6C547F028243}"/>
              </a:ext>
            </a:extLst>
          </p:cNvPr>
          <p:cNvSpPr txBox="1"/>
          <p:nvPr/>
        </p:nvSpPr>
        <p:spPr>
          <a:xfrm>
            <a:off x="2332235" y="989350"/>
            <a:ext cx="3020379" cy="6771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800" b="1">
                <a:solidFill>
                  <a:srgbClr val="7030A0"/>
                </a:solidFill>
                <a:latin typeface="Poppins"/>
              </a:defRPr>
            </a:pPr>
            <a:r>
              <a:rPr lang="fr-FR" dirty="0"/>
              <a:t>Conclusion</a:t>
            </a:r>
          </a:p>
        </p:txBody>
      </p:sp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A194FD82-66FB-4749-A3CE-1FCE9DAA5DBD}"/>
              </a:ext>
            </a:extLst>
          </p:cNvPr>
          <p:cNvSpPr/>
          <p:nvPr/>
        </p:nvSpPr>
        <p:spPr>
          <a:xfrm>
            <a:off x="691977" y="1950030"/>
            <a:ext cx="10787449" cy="2743200"/>
          </a:xfrm>
          <a:prstGeom prst="roundRect">
            <a:avLst/>
          </a:prstGeom>
          <a:solidFill>
            <a:srgbClr val="E6DC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marL="7429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7030A0"/>
                </a:solidFill>
                <a:latin typeface="Open Sans" panose="020B0606030504020204" pitchFamily="34" charset="0"/>
              </a:rPr>
              <a:t>Complément aux activités d’apprentissage en classe. </a:t>
            </a:r>
          </a:p>
          <a:p>
            <a:pPr marL="7429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7030A0"/>
                </a:solidFill>
                <a:latin typeface="Open Sans" panose="020B0606030504020204" pitchFamily="34" charset="0"/>
              </a:rPr>
              <a:t>Conception de supports uniques.</a:t>
            </a:r>
          </a:p>
          <a:p>
            <a:pPr marL="7429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7030A0"/>
                </a:solidFill>
                <a:latin typeface="Open Sans" panose="020B0606030504020204" pitchFamily="34" charset="0"/>
              </a:rPr>
              <a:t>Adéquation entre objectifs pédagogiques et supports.</a:t>
            </a:r>
          </a:p>
          <a:p>
            <a:pPr marL="7429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7030A0"/>
                </a:solidFill>
                <a:latin typeface="Open Sans" panose="020B0606030504020204" pitchFamily="34" charset="0"/>
              </a:rPr>
              <a:t>Relecture critique indispensable.</a:t>
            </a:r>
          </a:p>
          <a:p>
            <a:pPr marL="742950" indent="-285750">
              <a:buFont typeface="Arial" panose="020B0604020202020204" pitchFamily="34" charset="0"/>
              <a:buChar char="•"/>
            </a:pPr>
            <a:endParaRPr lang="fr-FR" dirty="0">
              <a:effectLst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723E62D6-D5C8-45D6-9638-CD7B501C3F6E}"/>
              </a:ext>
            </a:extLst>
          </p:cNvPr>
          <p:cNvSpPr txBox="1"/>
          <p:nvPr/>
        </p:nvSpPr>
        <p:spPr>
          <a:xfrm>
            <a:off x="2438400" y="4976802"/>
            <a:ext cx="73152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7030A0"/>
                </a:solidFill>
                <a:latin typeface="Poppins"/>
              </a:defRPr>
            </a:pPr>
            <a:r>
              <a:rPr dirty="0"/>
              <a:t>Merci pour </a:t>
            </a:r>
            <a:r>
              <a:rPr dirty="0" err="1"/>
              <a:t>votre</a:t>
            </a:r>
            <a:r>
              <a:rPr dirty="0"/>
              <a:t> attention</a:t>
            </a:r>
          </a:p>
        </p:txBody>
      </p:sp>
    </p:spTree>
    <p:extLst>
      <p:ext uri="{BB962C8B-B14F-4D97-AF65-F5344CB8AC3E}">
        <p14:creationId xmlns:p14="http://schemas.microsoft.com/office/powerpoint/2010/main" val="41171827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3">
            <a:extLst>
              <a:ext uri="{FF2B5EF4-FFF2-40B4-BE49-F238E27FC236}">
                <a16:creationId xmlns:a16="http://schemas.microsoft.com/office/drawing/2014/main" id="{F321DFF7-2B1F-4D61-8381-6C547F028243}"/>
              </a:ext>
            </a:extLst>
          </p:cNvPr>
          <p:cNvSpPr txBox="1"/>
          <p:nvPr/>
        </p:nvSpPr>
        <p:spPr>
          <a:xfrm>
            <a:off x="2332235" y="989350"/>
            <a:ext cx="2215671" cy="6771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800" b="1">
                <a:solidFill>
                  <a:srgbClr val="7030A0"/>
                </a:solidFill>
                <a:latin typeface="Poppins"/>
              </a:defRPr>
            </a:pPr>
            <a:r>
              <a:rPr lang="fr-FR" dirty="0"/>
              <a:t>Contact</a:t>
            </a:r>
          </a:p>
        </p:txBody>
      </p:sp>
      <p:sp>
        <p:nvSpPr>
          <p:cNvPr id="6" name="Rounded Rectangle 4">
            <a:extLst>
              <a:ext uri="{FF2B5EF4-FFF2-40B4-BE49-F238E27FC236}">
                <a16:creationId xmlns:a16="http://schemas.microsoft.com/office/drawing/2014/main" id="{76595EB6-779D-467B-BBA7-4C150546022E}"/>
              </a:ext>
            </a:extLst>
          </p:cNvPr>
          <p:cNvSpPr/>
          <p:nvPr/>
        </p:nvSpPr>
        <p:spPr>
          <a:xfrm>
            <a:off x="1764600" y="2127183"/>
            <a:ext cx="8014668" cy="2877954"/>
          </a:xfrm>
          <a:prstGeom prst="roundRect">
            <a:avLst/>
          </a:prstGeom>
          <a:solidFill>
            <a:srgbClr val="E6DC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>
              <a:defRPr sz="2200" b="1">
                <a:solidFill>
                  <a:srgbClr val="4A1C73"/>
                </a:solidFill>
                <a:latin typeface="Poppins"/>
              </a:defRPr>
            </a:pPr>
            <a:r>
              <a:rPr lang="fr-FR" dirty="0"/>
              <a:t>Pierre-Emile LAP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ÉRINE</a:t>
            </a:r>
          </a:p>
          <a:p>
            <a:pPr>
              <a:defRPr sz="2200" b="1">
                <a:solidFill>
                  <a:srgbClr val="4A1C73"/>
                </a:solidFill>
                <a:latin typeface="Poppins"/>
              </a:defRPr>
            </a:pPr>
            <a:r>
              <a:rPr lang="fr-FR" dirty="0">
                <a:latin typeface="Poppins Medium" panose="00000600000000000000" pitchFamily="2" charset="0"/>
                <a:cs typeface="Poppins Medium" panose="00000600000000000000" pitchFamily="2" charset="0"/>
              </a:rPr>
              <a:t>Pôle Langues </a:t>
            </a:r>
          </a:p>
          <a:p>
            <a:pPr>
              <a:defRPr sz="2200" b="1">
                <a:solidFill>
                  <a:srgbClr val="4A1C73"/>
                </a:solidFill>
                <a:latin typeface="Poppins"/>
              </a:defRPr>
            </a:pPr>
            <a:r>
              <a:rPr lang="fr-FR" dirty="0">
                <a:latin typeface="Poppins Medium" panose="00000600000000000000" pitchFamily="2" charset="0"/>
                <a:cs typeface="Poppins Medium" panose="00000600000000000000" pitchFamily="2" charset="0"/>
              </a:rPr>
              <a:t>Université de Bretagne Occidentale</a:t>
            </a:r>
          </a:p>
          <a:p>
            <a:pPr>
              <a:defRPr sz="2200" b="1">
                <a:solidFill>
                  <a:srgbClr val="4A1C73"/>
                </a:solidFill>
                <a:latin typeface="Poppins"/>
              </a:defRPr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 sz="2200">
                <a:solidFill>
                  <a:srgbClr val="4A1C73"/>
                </a:solidFill>
                <a:latin typeface="Poppins"/>
              </a:defRPr>
            </a:pPr>
            <a:r>
              <a:rPr lang="fr-FR" dirty="0"/>
              <a:t>laperine</a:t>
            </a:r>
            <a:r>
              <a:rPr dirty="0"/>
              <a:t>@</a:t>
            </a:r>
            <a:r>
              <a:rPr lang="fr-FR" dirty="0"/>
              <a:t>univ-brest</a:t>
            </a:r>
            <a:r>
              <a:rPr dirty="0"/>
              <a:t>.fr</a:t>
            </a:r>
            <a:endParaRPr lang="fr-FR" dirty="0"/>
          </a:p>
          <a:p>
            <a:pPr>
              <a:defRPr sz="2200">
                <a:solidFill>
                  <a:srgbClr val="4A1C73"/>
                </a:solidFill>
                <a:latin typeface="Poppins"/>
              </a:defRPr>
            </a:pPr>
            <a:endParaRPr lang="fr-FR" dirty="0"/>
          </a:p>
          <a:p>
            <a:pPr>
              <a:defRPr sz="2200">
                <a:solidFill>
                  <a:srgbClr val="4A1C73"/>
                </a:solidFill>
                <a:latin typeface="Poppins"/>
              </a:defRPr>
            </a:pPr>
            <a:endParaRPr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F87F010-7BE3-4830-8CDB-525A1ACAEDEF}"/>
              </a:ext>
            </a:extLst>
          </p:cNvPr>
          <p:cNvSpPr/>
          <p:nvPr/>
        </p:nvSpPr>
        <p:spPr>
          <a:xfrm>
            <a:off x="7126691" y="2596896"/>
            <a:ext cx="2005310" cy="2005310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>
                <a:solidFill>
                  <a:srgbClr val="7030A0"/>
                </a:solidFill>
                <a:latin typeface="Poppins"/>
              </a:defRPr>
            </a:pPr>
            <a:r>
              <a:rPr dirty="0"/>
              <a:t>QR Code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C05527F-346F-4847-837C-CB1280E146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6691" y="2596896"/>
            <a:ext cx="2005310" cy="2005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3879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616</TotalTime>
  <Words>263</Words>
  <Application>Microsoft Office PowerPoint</Application>
  <PresentationFormat>Grand écran</PresentationFormat>
  <Paragraphs>68</Paragraphs>
  <Slides>9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7" baseType="lpstr">
      <vt:lpstr>Arial</vt:lpstr>
      <vt:lpstr>Calibri</vt:lpstr>
      <vt:lpstr>Calibri Light</vt:lpstr>
      <vt:lpstr>Open Sans</vt:lpstr>
      <vt:lpstr>Poppins</vt:lpstr>
      <vt:lpstr>Poppins Medium</vt:lpstr>
      <vt:lpstr>Poppins SemiBold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Brendan Monot</dc:creator>
  <cp:lastModifiedBy>Florence Bruneau</cp:lastModifiedBy>
  <cp:revision>81</cp:revision>
  <dcterms:created xsi:type="dcterms:W3CDTF">2026-02-25T09:19:12Z</dcterms:created>
  <dcterms:modified xsi:type="dcterms:W3CDTF">2026-04-02T14:45:59Z</dcterms:modified>
</cp:coreProperties>
</file>